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heme/themeOverride5.xml" ContentType="application/vnd.openxmlformats-officedocument.themeOverride+xml"/>
  <Override PartName="/ppt/tags/tag15.xml" ContentType="application/vnd.openxmlformats-officedocument.presentationml.tags+xml"/>
  <Override PartName="/ppt/theme/themeOverride6.xml" ContentType="application/vnd.openxmlformats-officedocument.themeOverride+xml"/>
  <Override PartName="/ppt/tags/tag16.xml" ContentType="application/vnd.openxmlformats-officedocument.presentationml.tags+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Override8.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9.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10.xml" ContentType="application/vnd.openxmlformats-officedocument.themeOverride+xml"/>
  <Override PartName="/ppt/tags/tag26.xml" ContentType="application/vnd.openxmlformats-officedocument.presentationml.tags+xml"/>
  <Override PartName="/ppt/theme/themeOverride11.xml" ContentType="application/vnd.openxmlformats-officedocument.themeOverride+xml"/>
  <Override PartName="/ppt/tags/tag27.xml" ContentType="application/vnd.openxmlformats-officedocument.presentationml.tags+xml"/>
  <Override PartName="/ppt/theme/themeOverride12.xml" ContentType="application/vnd.openxmlformats-officedocument.themeOverride+xml"/>
  <Override PartName="/ppt/tags/tag28.xml" ContentType="application/vnd.openxmlformats-officedocument.presentationml.tags+xml"/>
  <Override PartName="/ppt/theme/themeOverride13.xml" ContentType="application/vnd.openxmlformats-officedocument.themeOverride+xml"/>
  <Override PartName="/ppt/tags/tag29.xml" ContentType="application/vnd.openxmlformats-officedocument.presentationml.tags+xml"/>
  <Override PartName="/ppt/theme/themeOverride14.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Override15.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Override16.xml" ContentType="application/vnd.openxmlformats-officedocument.themeOverride+xml"/>
  <Override PartName="/ppt/tags/tag36.xml" ContentType="application/vnd.openxmlformats-officedocument.presentationml.tags+xml"/>
  <Override PartName="/ppt/theme/themeOverride17.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18.xml" ContentType="application/vnd.openxmlformats-officedocument.themeOverride+xml"/>
  <Override PartName="/ppt/tags/tag4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362" r:id="rId3"/>
    <p:sldId id="361" r:id="rId4"/>
    <p:sldId id="258" r:id="rId5"/>
    <p:sldId id="263" r:id="rId6"/>
    <p:sldId id="265" r:id="rId7"/>
    <p:sldId id="270" r:id="rId8"/>
    <p:sldId id="264" r:id="rId9"/>
    <p:sldId id="271" r:id="rId10"/>
    <p:sldId id="259" r:id="rId11"/>
    <p:sldId id="266" r:id="rId12"/>
    <p:sldId id="269" r:id="rId13"/>
    <p:sldId id="360" r:id="rId14"/>
    <p:sldId id="358" r:id="rId15"/>
    <p:sldId id="359" r:id="rId16"/>
    <p:sldId id="274" r:id="rId17"/>
    <p:sldId id="275" r:id="rId18"/>
    <p:sldId id="272" r:id="rId19"/>
    <p:sldId id="260" r:id="rId20"/>
    <p:sldId id="273" r:id="rId21"/>
    <p:sldId id="363" r:id="rId22"/>
    <p:sldId id="364" r:id="rId23"/>
    <p:sldId id="365" r:id="rId24"/>
    <p:sldId id="261" r:id="rId25"/>
    <p:sldId id="262"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SwissReSans" panose="020B0604020202020204" charset="0"/>
      <p:regular r:id="rId33"/>
      <p:bold r:id="rId34"/>
      <p:italic r:id="rId35"/>
      <p:boldItalic r:id="rId36"/>
    </p:embeddedFont>
    <p:embeddedFont>
      <p:font typeface="SwissReSans Light" panose="020B0604020202020204" charset="0"/>
      <p:regular r:id="rId37"/>
      <p:bold r:id="rId38"/>
      <p:italic r:id="rId39"/>
      <p:boldItalic r:id="rId40"/>
    </p:embeddedFont>
  </p:embeddedFontLst>
  <p:custDataLst>
    <p:tags r:id="rId4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268D"/>
    <a:srgbClr val="DF1E12"/>
    <a:srgbClr val="3244CB"/>
    <a:srgbClr val="2590E4"/>
    <a:srgbClr val="81A7EB"/>
    <a:srgbClr val="84AAF1"/>
    <a:srgbClr val="0378A0"/>
    <a:srgbClr val="E75A3B"/>
    <a:srgbClr val="F9B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howGuides="1">
      <p:cViewPr varScale="1">
        <p:scale>
          <a:sx n="114" d="100"/>
          <a:sy n="114" d="100"/>
        </p:scale>
        <p:origin x="468" y="102"/>
      </p:cViewPr>
      <p:guideLst/>
    </p:cSldViewPr>
  </p:slideViewPr>
  <p:notesTextViewPr>
    <p:cViewPr>
      <p:scale>
        <a:sx n="100" d="100"/>
        <a:sy n="100" d="100"/>
      </p:scale>
      <p:origin x="0" y="0"/>
    </p:cViewPr>
  </p:notesTextViewPr>
  <p:notesViewPr>
    <p:cSldViewPr showGuides="1">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21/01/2020</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21.01.2020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ED666-4372-485F-9851-ED435EF4ACCF}" type="slidenum">
              <a:rPr lang="en-GB" smtClean="0"/>
              <a:pPr/>
              <a:t>1</a:t>
            </a:fld>
            <a:endParaRPr lang="en-GB" dirty="0"/>
          </a:p>
        </p:txBody>
      </p:sp>
    </p:spTree>
    <p:extLst>
      <p:ext uri="{BB962C8B-B14F-4D97-AF65-F5344CB8AC3E}">
        <p14:creationId xmlns:p14="http://schemas.microsoft.com/office/powerpoint/2010/main" val="288030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12</a:t>
            </a:fld>
            <a:endParaRPr lang="en-GB" dirty="0"/>
          </a:p>
        </p:txBody>
      </p:sp>
    </p:spTree>
    <p:extLst>
      <p:ext uri="{BB962C8B-B14F-4D97-AF65-F5344CB8AC3E}">
        <p14:creationId xmlns:p14="http://schemas.microsoft.com/office/powerpoint/2010/main" val="3284477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13</a:t>
            </a:fld>
            <a:endParaRPr lang="en-GB" dirty="0"/>
          </a:p>
        </p:txBody>
      </p:sp>
    </p:spTree>
    <p:extLst>
      <p:ext uri="{BB962C8B-B14F-4D97-AF65-F5344CB8AC3E}">
        <p14:creationId xmlns:p14="http://schemas.microsoft.com/office/powerpoint/2010/main" val="173383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14</a:t>
            </a:fld>
            <a:endParaRPr lang="en-GB" dirty="0"/>
          </a:p>
        </p:txBody>
      </p:sp>
    </p:spTree>
    <p:extLst>
      <p:ext uri="{BB962C8B-B14F-4D97-AF65-F5344CB8AC3E}">
        <p14:creationId xmlns:p14="http://schemas.microsoft.com/office/powerpoint/2010/main" val="265281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15</a:t>
            </a:fld>
            <a:endParaRPr lang="en-GB" dirty="0"/>
          </a:p>
        </p:txBody>
      </p:sp>
    </p:spTree>
    <p:extLst>
      <p:ext uri="{BB962C8B-B14F-4D97-AF65-F5344CB8AC3E}">
        <p14:creationId xmlns:p14="http://schemas.microsoft.com/office/powerpoint/2010/main" val="277120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16</a:t>
            </a:fld>
            <a:endParaRPr lang="en-GB" dirty="0"/>
          </a:p>
        </p:txBody>
      </p:sp>
    </p:spTree>
    <p:extLst>
      <p:ext uri="{BB962C8B-B14F-4D97-AF65-F5344CB8AC3E}">
        <p14:creationId xmlns:p14="http://schemas.microsoft.com/office/powerpoint/2010/main" val="10840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17</a:t>
            </a:fld>
            <a:endParaRPr lang="en-GB" dirty="0"/>
          </a:p>
        </p:txBody>
      </p:sp>
    </p:spTree>
    <p:extLst>
      <p:ext uri="{BB962C8B-B14F-4D97-AF65-F5344CB8AC3E}">
        <p14:creationId xmlns:p14="http://schemas.microsoft.com/office/powerpoint/2010/main" val="64586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18</a:t>
            </a:fld>
            <a:endParaRPr lang="en-GB" dirty="0"/>
          </a:p>
        </p:txBody>
      </p:sp>
    </p:spTree>
    <p:extLst>
      <p:ext uri="{BB962C8B-B14F-4D97-AF65-F5344CB8AC3E}">
        <p14:creationId xmlns:p14="http://schemas.microsoft.com/office/powerpoint/2010/main" val="2469559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19</a:t>
            </a:fld>
            <a:endParaRPr lang="en-GB" dirty="0"/>
          </a:p>
        </p:txBody>
      </p:sp>
    </p:spTree>
    <p:extLst>
      <p:ext uri="{BB962C8B-B14F-4D97-AF65-F5344CB8AC3E}">
        <p14:creationId xmlns:p14="http://schemas.microsoft.com/office/powerpoint/2010/main" val="143301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20</a:t>
            </a:fld>
            <a:endParaRPr lang="en-GB" dirty="0"/>
          </a:p>
        </p:txBody>
      </p:sp>
    </p:spTree>
    <p:extLst>
      <p:ext uri="{BB962C8B-B14F-4D97-AF65-F5344CB8AC3E}">
        <p14:creationId xmlns:p14="http://schemas.microsoft.com/office/powerpoint/2010/main" val="128576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ED666-4372-485F-9851-ED435EF4ACCF}" type="slidenum">
              <a:rPr lang="en-GB" smtClean="0"/>
              <a:pPr/>
              <a:t>24</a:t>
            </a:fld>
            <a:endParaRPr lang="en-GB" dirty="0"/>
          </a:p>
        </p:txBody>
      </p:sp>
    </p:spTree>
    <p:extLst>
      <p:ext uri="{BB962C8B-B14F-4D97-AF65-F5344CB8AC3E}">
        <p14:creationId xmlns:p14="http://schemas.microsoft.com/office/powerpoint/2010/main" val="354841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757238">
              <a:spcBef>
                <a:spcPts val="1200"/>
              </a:spcBef>
            </a:pPr>
            <a:endParaRPr lang="en-US" sz="14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a:t>
            </a:fld>
            <a:endParaRPr lang="en-GB" dirty="0"/>
          </a:p>
        </p:txBody>
      </p:sp>
    </p:spTree>
    <p:extLst>
      <p:ext uri="{BB962C8B-B14F-4D97-AF65-F5344CB8AC3E}">
        <p14:creationId xmlns:p14="http://schemas.microsoft.com/office/powerpoint/2010/main" val="2066135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8ED666-4372-485F-9851-ED435EF4ACCF}" type="slidenum">
              <a:rPr lang="en-GB" smtClean="0"/>
              <a:pPr/>
              <a:t>25</a:t>
            </a:fld>
            <a:endParaRPr lang="en-GB" dirty="0"/>
          </a:p>
        </p:txBody>
      </p:sp>
    </p:spTree>
    <p:extLst>
      <p:ext uri="{BB962C8B-B14F-4D97-AF65-F5344CB8AC3E}">
        <p14:creationId xmlns:p14="http://schemas.microsoft.com/office/powerpoint/2010/main" val="48387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5</a:t>
            </a:fld>
            <a:endParaRPr lang="en-GB" dirty="0"/>
          </a:p>
        </p:txBody>
      </p:sp>
    </p:spTree>
    <p:extLst>
      <p:ext uri="{BB962C8B-B14F-4D97-AF65-F5344CB8AC3E}">
        <p14:creationId xmlns:p14="http://schemas.microsoft.com/office/powerpoint/2010/main" val="208574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extLst>
      <p:ext uri="{BB962C8B-B14F-4D97-AF65-F5344CB8AC3E}">
        <p14:creationId xmlns:p14="http://schemas.microsoft.com/office/powerpoint/2010/main" val="293585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7</a:t>
            </a:fld>
            <a:endParaRPr lang="en-GB" dirty="0"/>
          </a:p>
        </p:txBody>
      </p:sp>
    </p:spTree>
    <p:extLst>
      <p:ext uri="{BB962C8B-B14F-4D97-AF65-F5344CB8AC3E}">
        <p14:creationId xmlns:p14="http://schemas.microsoft.com/office/powerpoint/2010/main" val="1672019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8</a:t>
            </a:fld>
            <a:endParaRPr lang="en-GB" dirty="0"/>
          </a:p>
        </p:txBody>
      </p:sp>
    </p:spTree>
    <p:extLst>
      <p:ext uri="{BB962C8B-B14F-4D97-AF65-F5344CB8AC3E}">
        <p14:creationId xmlns:p14="http://schemas.microsoft.com/office/powerpoint/2010/main" val="19043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9</a:t>
            </a:fld>
            <a:endParaRPr lang="en-GB" dirty="0"/>
          </a:p>
        </p:txBody>
      </p:sp>
    </p:spTree>
    <p:extLst>
      <p:ext uri="{BB962C8B-B14F-4D97-AF65-F5344CB8AC3E}">
        <p14:creationId xmlns:p14="http://schemas.microsoft.com/office/powerpoint/2010/main" val="204399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10</a:t>
            </a:fld>
            <a:endParaRPr lang="en-GB" dirty="0"/>
          </a:p>
        </p:txBody>
      </p:sp>
    </p:spTree>
    <p:extLst>
      <p:ext uri="{BB962C8B-B14F-4D97-AF65-F5344CB8AC3E}">
        <p14:creationId xmlns:p14="http://schemas.microsoft.com/office/powerpoint/2010/main" val="71390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11</a:t>
            </a:fld>
            <a:endParaRPr lang="en-GB" dirty="0"/>
          </a:p>
        </p:txBody>
      </p:sp>
    </p:spTree>
    <p:extLst>
      <p:ext uri="{BB962C8B-B14F-4D97-AF65-F5344CB8AC3E}">
        <p14:creationId xmlns:p14="http://schemas.microsoft.com/office/powerpoint/2010/main" val="146754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10.xml"/><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hemeOverride" Target="../theme/themeOverride11.xml"/><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hemeOverride" Target="../theme/themeOverride12.xm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hemeOverride" Target="../theme/themeOverride13.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hemeOverride" Target="../theme/themeOverride14.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hemeOverride" Target="../theme/themeOverride15.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hemeOverride" Target="../theme/themeOverride16.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38.xml"/><Relationship Id="rId7"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hemeOverride" Target="../theme/themeOverride17.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2.jpg"/><Relationship Id="rId4" Type="http://schemas.openxmlformats.org/officeDocument/2006/relationships/tags" Target="../tags/tag39.xml"/><Relationship Id="rId9"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8.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2.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3.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jpg"/><Relationship Id="rId4" Type="http://schemas.openxmlformats.org/officeDocument/2006/relationships/tags" Target="../tags/tag11.xml"/><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4.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5.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6.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hemeOverride" Target="../theme/themeOverride8.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png"/><Relationship Id="rId2" Type="http://schemas.openxmlformats.org/officeDocument/2006/relationships/tags" Target="../tags/tag22.xml"/><Relationship Id="rId1" Type="http://schemas.openxmlformats.org/officeDocument/2006/relationships/themeOverride" Target="../theme/themeOverride9.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p:spPr>
        <p:txBody>
          <a:bodyPr tIns="576000" anchor="ctr"/>
          <a:lstStyle>
            <a:lvl1pPr algn="ctr">
              <a:buFontTx/>
              <a:buNone/>
              <a:defRPr sz="1200">
                <a:solidFill>
                  <a:srgbClr val="A8BAB2"/>
                </a:solidFill>
                <a:latin typeface="SwissReSans" pitchFamily="34" charset="0"/>
              </a:defRPr>
            </a:lvl1pPr>
          </a:lstStyle>
          <a:p>
            <a:r>
              <a:rPr lang="en-US" dirty="0"/>
              <a:t>Click icon to add picture</a:t>
            </a:r>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US" dirty="0"/>
              <a:t>Click to edit Master title style</a:t>
            </a:r>
          </a:p>
        </p:txBody>
      </p:sp>
      <p:sp>
        <p:nvSpPr>
          <p:cNvPr id="3" name="Subtitle 2"/>
          <p:cNvSpPr>
            <a:spLocks noGrp="1"/>
          </p:cNvSpPr>
          <p:nvPr>
            <p:ph type="subTitle" idx="1"/>
          </p:nvPr>
        </p:nvSpPr>
        <p:spPr bwMode="white">
          <a:xfrm>
            <a:off x="695325" y="2996952"/>
            <a:ext cx="9913177" cy="288032"/>
          </a:xfrm>
        </p:spPr>
        <p:txBody>
          <a:bodyPr/>
          <a:lstStyle>
            <a:lvl1pPr marL="0" indent="0" algn="l">
              <a:lnSpc>
                <a:spcPct val="100000"/>
              </a:lnSpc>
              <a:spcBef>
                <a:spcPts val="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dirty="0">
              <a:solidFill>
                <a:srgbClr val="283E36"/>
              </a:solidFill>
              <a:latin typeface="SwissReSans" pitchFamily="34" charset="0"/>
            </a:endParaRPr>
          </a:p>
        </p:txBody>
      </p:sp>
      <p:pic>
        <p:nvPicPr>
          <p:cNvPr id="4" name="Picture 3"/>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263426" y="301052"/>
            <a:ext cx="2369821" cy="533400"/>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0" tIns="720000" anchor="ctr"/>
          <a:lstStyle>
            <a:lvl1pPr marL="0" indent="0" algn="ctr">
              <a:buFontTx/>
              <a:buNone/>
              <a:defRPr sz="1200">
                <a:solidFill>
                  <a:srgbClr val="A8BAB2"/>
                </a:solidFill>
                <a:latin typeface="SwissReSans" pitchFamily="34" charset="0"/>
              </a:defRPr>
            </a:lvl1pPr>
          </a:lstStyle>
          <a:p>
            <a:r>
              <a:rPr lang="en-US" noProof="1"/>
              <a:t>Select an image </a:t>
            </a:r>
            <a:br>
              <a:rPr lang="en-US" noProof="1"/>
            </a:br>
            <a:r>
              <a:rPr lang="en-US" noProof="1"/>
              <a:t>from the Brandic menu</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695325" y="692151"/>
            <a:ext cx="4920621" cy="692647"/>
          </a:xfrm>
        </p:spPr>
        <p:txBody>
          <a:body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pic>
        <p:nvPicPr>
          <p:cNvPr id="13" name="Picture 12">
            <a:extLst>
              <a:ext uri="{FF2B5EF4-FFF2-40B4-BE49-F238E27FC236}">
                <a16:creationId xmlns:a16="http://schemas.microsoft.com/office/drawing/2014/main" id="{FC710B90-C68C-46BB-AE3B-3ED1362CB3A5}"/>
              </a:ext>
            </a:extLst>
          </p:cNvPr>
          <p:cNvPicPr>
            <a:picLocks noChangeAspect="1"/>
          </p:cNvPicPr>
          <p:nvPr userDrawn="1"/>
        </p:nvPicPr>
        <p:blipFill>
          <a:blip r:embed="rId4"/>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34150215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p:spPr>
        <p:txBody>
          <a:bodyPr lIns="4752000" anchor="ctr"/>
          <a:lstStyle>
            <a:lvl1pPr>
              <a:buFontTx/>
              <a:buNone/>
              <a:defRPr sz="1200">
                <a:solidFill>
                  <a:srgbClr val="A8BAB2"/>
                </a:solidFill>
                <a:latin typeface="SwissReSans" pitchFamily="34" charset="0"/>
              </a:defRPr>
            </a:lvl1pPr>
          </a:lstStyle>
          <a:p>
            <a:r>
              <a:rPr lang="en-US" noProof="1"/>
              <a:t>Select an image from the Brandic menu</a:t>
            </a:r>
          </a:p>
        </p:txBody>
      </p:sp>
      <p:sp>
        <p:nvSpPr>
          <p:cNvPr id="8" name="Title 7"/>
          <p:cNvSpPr>
            <a:spLocks noGrp="1"/>
          </p:cNvSpPr>
          <p:nvPr>
            <p:ph type="title"/>
          </p:nvPr>
        </p:nvSpPr>
        <p:spPr>
          <a:xfrm>
            <a:off x="695325" y="1628773"/>
            <a:ext cx="4920623" cy="4392614"/>
          </a:xfrm>
        </p:spPr>
        <p:txBody>
          <a:body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pic>
        <p:nvPicPr>
          <p:cNvPr id="7" name="Picture 6">
            <a:extLst>
              <a:ext uri="{FF2B5EF4-FFF2-40B4-BE49-F238E27FC236}">
                <a16:creationId xmlns:a16="http://schemas.microsoft.com/office/drawing/2014/main" id="{52324643-38E4-486D-A9A3-9833B1C30A51}"/>
              </a:ext>
            </a:extLst>
          </p:cNvPr>
          <p:cNvPicPr>
            <a:picLocks noChangeAspect="1"/>
          </p:cNvPicPr>
          <p:nvPr userDrawn="1"/>
        </p:nvPicPr>
        <p:blipFill>
          <a:blip r:embed="rId4"/>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112313842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5" name="Textplatzhalter 4"/>
          <p:cNvSpPr>
            <a:spLocks noGrp="1"/>
          </p:cNvSpPr>
          <p:nvPr>
            <p:ph type="body" sz="quarter" idx="13"/>
          </p:nvPr>
        </p:nvSpPr>
        <p:spPr bwMode="gray">
          <a:xfrm>
            <a:off x="7752184" y="1809000"/>
            <a:ext cx="3240000" cy="3240000"/>
          </a:xfrm>
          <a:prstGeom prst="ellipse">
            <a:avLst/>
          </a:prstGeom>
          <a:gradFill flip="none" rotWithShape="1">
            <a:gsLst>
              <a:gs pos="0">
                <a:schemeClr val="tx2"/>
              </a:gs>
              <a:gs pos="100000">
                <a:schemeClr val="bg2"/>
              </a:gs>
            </a:gsLst>
            <a:lin ang="0" scaled="1"/>
            <a:tileRect/>
          </a:gradFill>
        </p:spPr>
        <p:txBody>
          <a:bodyPr anchor="ctr"/>
          <a:lstStyle>
            <a:lvl1pPr marL="0" indent="0" algn="ctr">
              <a:spcBef>
                <a:spcPts val="0"/>
              </a:spcBef>
              <a:buFontTx/>
              <a:buNone/>
              <a:defRPr sz="2000">
                <a:solidFill>
                  <a:srgbClr val="FFFFFF"/>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US" dirty="0"/>
              <a:t>Click to edit Master text styles</a:t>
            </a:r>
          </a:p>
        </p:txBody>
      </p:sp>
      <p:pic>
        <p:nvPicPr>
          <p:cNvPr id="12" name="Picture 11">
            <a:extLst>
              <a:ext uri="{FF2B5EF4-FFF2-40B4-BE49-F238E27FC236}">
                <a16:creationId xmlns:a16="http://schemas.microsoft.com/office/drawing/2014/main" id="{54DDD56D-90E1-4E76-99B2-5983035E7F13}"/>
              </a:ext>
            </a:extLst>
          </p:cNvPr>
          <p:cNvPicPr>
            <a:picLocks noChangeAspect="1"/>
          </p:cNvPicPr>
          <p:nvPr userDrawn="1"/>
        </p:nvPicPr>
        <p:blipFill>
          <a:blip r:embed="rId4"/>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14000577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12" name="Textplatzhalter 4"/>
          <p:cNvSpPr>
            <a:spLocks noGrp="1"/>
          </p:cNvSpPr>
          <p:nvPr>
            <p:ph type="body" sz="quarter" idx="13"/>
          </p:nvPr>
        </p:nvSpPr>
        <p:spPr bwMode="gray">
          <a:xfrm>
            <a:off x="8702581" y="2349000"/>
            <a:ext cx="2160000" cy="2160000"/>
          </a:xfrm>
          <a:prstGeom prst="ellipse">
            <a:avLst/>
          </a:prstGeom>
          <a:gradFill flip="none" rotWithShape="1">
            <a:gsLst>
              <a:gs pos="0">
                <a:schemeClr val="tx2"/>
              </a:gs>
              <a:gs pos="100000">
                <a:schemeClr val="bg2"/>
              </a:gs>
            </a:gsLst>
            <a:lin ang="0" scaled="1"/>
            <a:tileRect/>
          </a:gradFill>
        </p:spPr>
        <p:txBody>
          <a:bodyPr anchor="ctr"/>
          <a:lstStyle>
            <a:lvl1pPr marL="0" indent="0" algn="ctr">
              <a:lnSpc>
                <a:spcPct val="95000"/>
              </a:lnSpc>
              <a:spcBef>
                <a:spcPts val="0"/>
              </a:spcBef>
              <a:buFontTx/>
              <a:buNone/>
              <a:defRPr sz="1800">
                <a:solidFill>
                  <a:schemeClr val="bg1"/>
                </a:solidFill>
                <a:latin typeface="SwissReSans Light" panose="020B0504020202020204" pitchFamily="34" charset="0"/>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US" dirty="0"/>
              <a:t>Click to edit Master text styles</a:t>
            </a:r>
          </a:p>
        </p:txBody>
      </p:sp>
      <p:pic>
        <p:nvPicPr>
          <p:cNvPr id="13" name="Picture 12">
            <a:extLst>
              <a:ext uri="{FF2B5EF4-FFF2-40B4-BE49-F238E27FC236}">
                <a16:creationId xmlns:a16="http://schemas.microsoft.com/office/drawing/2014/main" id="{25ABB0C7-57D0-4A83-ABE4-DAE8637FEC41}"/>
              </a:ext>
            </a:extLst>
          </p:cNvPr>
          <p:cNvPicPr>
            <a:picLocks noChangeAspect="1"/>
          </p:cNvPicPr>
          <p:nvPr userDrawn="1"/>
        </p:nvPicPr>
        <p:blipFill>
          <a:blip r:embed="rId4"/>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22124483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US" noProof="0" dirty="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dirty="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dirty="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dirty="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p:spPr>
        <p:txBody>
          <a:bodyPr wrap="none">
            <a:noAutofit/>
          </a:bodyPr>
          <a:lstStyle>
            <a:lvl1pPr marL="0" indent="0" algn="ctr">
              <a:lnSpc>
                <a:spcPct val="110000"/>
              </a:lnSpc>
              <a:spcBef>
                <a:spcPts val="0"/>
              </a:spcBef>
              <a:buNone/>
              <a:defRPr sz="11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p:spPr>
        <p:txBody>
          <a:bodyPr wrap="square">
            <a:noAutofit/>
          </a:bodyPr>
          <a:lstStyle>
            <a:lvl1pPr marL="0" indent="0" algn="ctr">
              <a:lnSpc>
                <a:spcPct val="110000"/>
              </a:lnSpc>
              <a:spcBef>
                <a:spcPts val="0"/>
              </a:spcBef>
              <a:buNone/>
              <a:defRPr sz="11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415221233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US" dirty="0"/>
              <a:t>Enter team name here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US" dirty="0"/>
              <a:t>Click to add text, for example team mission and/or capabilities, roles and responsibilities, other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dirty="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noProof="0" dirty="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US" noProof="0" dirty="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p:spPr>
        <p:txBody>
          <a:bodyPr wrap="none">
            <a:noAutofit/>
          </a:bodyPr>
          <a:lstStyle>
            <a:lvl1pPr marL="0" indent="0" algn="ctr">
              <a:lnSpc>
                <a:spcPct val="110000"/>
              </a:lnSpc>
              <a:spcBef>
                <a:spcPts val="0"/>
              </a:spcBef>
              <a:buNone/>
              <a:defRPr sz="1000" b="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p:spPr>
        <p:txBody>
          <a:bodyPr wrap="square">
            <a:noAutofit/>
          </a:bodyPr>
          <a:lstStyle>
            <a:lvl1pPr marL="0" indent="0" algn="ctr">
              <a:lnSpc>
                <a:spcPct val="110000"/>
              </a:lnSpc>
              <a:spcBef>
                <a:spcPts val="0"/>
              </a:spcBef>
              <a:buNone/>
              <a:defRPr sz="1000" b="0" i="1"/>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US" noProof="0" dirty="0"/>
              <a:t>Job title</a:t>
            </a:r>
            <a:br>
              <a:rPr lang="en-US" noProof="0" dirty="0"/>
            </a:br>
            <a:r>
              <a:rPr lang="en-US" noProof="0" dirty="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33040336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a:extLst>
              <a:ext uri="{FF2B5EF4-FFF2-40B4-BE49-F238E27FC236}">
                <a16:creationId xmlns:a16="http://schemas.microsoft.com/office/drawing/2014/main" id="{60AF09F4-EBF3-48C6-AE1E-5EBF489999C2}"/>
              </a:ext>
            </a:extLst>
          </p:cNvPr>
          <p:cNvPicPr>
            <a:picLocks noChangeAspect="1"/>
          </p:cNvPicPr>
          <p:nvPr userDrawn="1"/>
        </p:nvPicPr>
        <p:blipFill>
          <a:blip r:embed="rId4"/>
          <a:stretch>
            <a:fillRect/>
          </a:stretch>
        </p:blipFill>
        <p:spPr>
          <a:xfrm>
            <a:off x="2362201" y="6248400"/>
            <a:ext cx="990599" cy="457657"/>
          </a:xfrm>
          <a:prstGeom prst="rect">
            <a:avLst/>
          </a:prstGeom>
        </p:spPr>
      </p:pic>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spTree>
      <p:nvGrpSpPr>
        <p:cNvPr id="1" name=""/>
        <p:cNvGrpSpPr/>
        <p:nvPr/>
      </p:nvGrpSpPr>
      <p:grpSpPr>
        <a:xfrm>
          <a:off x="0" y="0"/>
          <a:ext cx="0" cy="0"/>
          <a:chOff x="0" y="0"/>
          <a:chExt cx="0" cy="0"/>
        </a:xfrm>
      </p:grpSpPr>
      <p:pic>
        <p:nvPicPr>
          <p:cNvPr id="11" name="Picture 10"/>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ctrTitle"/>
          </p:nvPr>
        </p:nvSpPr>
        <p:spPr bwMode="gray">
          <a:xfrm>
            <a:off x="695325" y="1628775"/>
            <a:ext cx="9913177" cy="1329620"/>
          </a:xfrm>
        </p:spPr>
        <p:txBody>
          <a:bodyPr anchor="t" anchorCtr="0">
            <a:noAutofit/>
          </a:bodyPr>
          <a:lstStyle>
            <a:lvl1pPr algn="l">
              <a:lnSpc>
                <a:spcPct val="80000"/>
              </a:lnSpc>
              <a:defRPr sz="4800">
                <a:solidFill>
                  <a:srgbClr val="FFFFFF"/>
                </a:solidFill>
                <a:latin typeface="SwissReSans Light"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custDataLst>
              <p:tags r:id="rId3"/>
            </p:custDataLst>
          </p:nvPr>
        </p:nvSpPr>
        <p:spPr/>
        <p:txBody>
          <a:bodyPr/>
          <a:lstStyle/>
          <a:p>
            <a:fld id="{5E4D2043-7E31-4A53-BD33-72A88E682172}" type="slidenum">
              <a:rPr lang="en-US" smtClean="0"/>
              <a:pPr/>
              <a:t>‹#›</a:t>
            </a:fld>
            <a:endParaRPr lang="en-US" dirty="0"/>
          </a:p>
        </p:txBody>
      </p:sp>
      <p:sp>
        <p:nvSpPr>
          <p:cNvPr id="9" name="Text Placeholder 9"/>
          <p:cNvSpPr>
            <a:spLocks noGrp="1"/>
          </p:cNvSpPr>
          <p:nvPr>
            <p:ph type="body" sz="quarter" idx="13"/>
          </p:nvPr>
        </p:nvSpPr>
        <p:spPr>
          <a:xfrm>
            <a:off x="695325" y="3573016"/>
            <a:ext cx="9913177" cy="2448372"/>
          </a:xfrm>
        </p:spPr>
        <p:txBody>
          <a:bodyPr/>
          <a:lstStyle>
            <a:lvl1pPr marL="0" indent="0">
              <a:spcBef>
                <a:spcPts val="0"/>
              </a:spcBef>
              <a:spcAft>
                <a:spcPts val="1200"/>
              </a:spcAft>
              <a:buFontTx/>
              <a:buNone/>
              <a:defRPr sz="1200">
                <a:solidFill>
                  <a:srgbClr val="283E36"/>
                </a:solidFill>
                <a:latin typeface="SwissReSans Light" panose="020B0504020202020204" pitchFamily="34" charset="0"/>
              </a:defRPr>
            </a:lvl1pPr>
            <a:lvl2pPr marL="182562" indent="0">
              <a:spcBef>
                <a:spcPts val="0"/>
              </a:spcBef>
              <a:spcAft>
                <a:spcPts val="1200"/>
              </a:spcAft>
              <a:buFontTx/>
              <a:buNone/>
              <a:defRPr sz="1200">
                <a:solidFill>
                  <a:srgbClr val="283E36"/>
                </a:solidFill>
                <a:latin typeface="SwissReSans Light" panose="020B0504020202020204" pitchFamily="34" charset="0"/>
              </a:defRPr>
            </a:lvl2pPr>
            <a:lvl3pPr marL="444500" indent="0">
              <a:spcBef>
                <a:spcPts val="0"/>
              </a:spcBef>
              <a:spcAft>
                <a:spcPts val="1200"/>
              </a:spcAft>
              <a:buFontTx/>
              <a:buNone/>
              <a:defRPr sz="1200">
                <a:solidFill>
                  <a:srgbClr val="283E36"/>
                </a:solidFill>
                <a:latin typeface="SwissReSans Light" panose="020B0504020202020204" pitchFamily="34" charset="0"/>
              </a:defRPr>
            </a:lvl3pPr>
            <a:lvl4pPr marL="715963" indent="0">
              <a:spcBef>
                <a:spcPts val="0"/>
              </a:spcBef>
              <a:spcAft>
                <a:spcPts val="1200"/>
              </a:spcAft>
              <a:buFontTx/>
              <a:buNone/>
              <a:defRPr sz="1200">
                <a:solidFill>
                  <a:srgbClr val="283E36"/>
                </a:solidFill>
                <a:latin typeface="SwissReSans Light" panose="020B0504020202020204" pitchFamily="34" charset="0"/>
              </a:defRPr>
            </a:lvl4pPr>
            <a:lvl5pPr marL="985838" indent="0">
              <a:spcBef>
                <a:spcPts val="0"/>
              </a:spcBef>
              <a:spcAft>
                <a:spcPts val="1200"/>
              </a:spcAft>
              <a:buFontTx/>
              <a:buNone/>
              <a:defRPr sz="1200">
                <a:solidFill>
                  <a:srgbClr val="283E36"/>
                </a:solidFill>
                <a:latin typeface="SwissReSans Light" panose="020B0504020202020204" pitchFamily="34" charset="0"/>
              </a:defRPr>
            </a:lvl5pPr>
          </a:lstStyle>
          <a:p>
            <a:pPr lvl="0"/>
            <a:r>
              <a:rPr lang="en-US" dirty="0"/>
              <a:t>Click to edit Master text styles</a:t>
            </a:r>
          </a:p>
        </p:txBody>
      </p:sp>
      <p:sp>
        <p:nvSpPr>
          <p:cNvPr id="10"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dirty="0">
              <a:solidFill>
                <a:srgbClr val="283E36"/>
              </a:solidFill>
              <a:latin typeface="SwissReSans" pitchFamily="34" charset="0"/>
            </a:endParaRPr>
          </a:p>
        </p:txBody>
      </p:sp>
      <p:sp>
        <p:nvSpPr>
          <p:cNvPr id="13"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pic>
        <p:nvPicPr>
          <p:cNvPr id="12" name="Picture 11">
            <a:extLst>
              <a:ext uri="{FF2B5EF4-FFF2-40B4-BE49-F238E27FC236}">
                <a16:creationId xmlns:a16="http://schemas.microsoft.com/office/drawing/2014/main" id="{5D59FBC3-8FF8-41C5-A95F-6172AC403285}"/>
              </a:ext>
            </a:extLst>
          </p:cNvPr>
          <p:cNvPicPr>
            <a:picLocks noChangeAspect="1"/>
          </p:cNvPicPr>
          <p:nvPr userDrawn="1"/>
        </p:nvPicPr>
        <p:blipFill>
          <a:blip r:embed="rId10"/>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37725567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nd small Image"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13" name="Picture 12">
            <a:extLst>
              <a:ext uri="{FF2B5EF4-FFF2-40B4-BE49-F238E27FC236}">
                <a16:creationId xmlns:a16="http://schemas.microsoft.com/office/drawing/2014/main" id="{5D25017A-8A27-456E-B85B-61EB3A5D95C2}"/>
              </a:ext>
            </a:extLst>
          </p:cNvPr>
          <p:cNvPicPr>
            <a:picLocks noChangeAspect="1"/>
          </p:cNvPicPr>
          <p:nvPr userDrawn="1"/>
        </p:nvPicPr>
        <p:blipFill>
          <a:blip r:embed="rId4"/>
          <a:stretch>
            <a:fillRect/>
          </a:stretch>
        </p:blipFill>
        <p:spPr>
          <a:xfrm>
            <a:off x="2362201" y="6248400"/>
            <a:ext cx="990599" cy="457657"/>
          </a:xfrm>
          <a:prstGeom prst="rect">
            <a:avLst/>
          </a:prstGeom>
        </p:spPr>
      </p:pic>
    </p:spTree>
    <p:extLst>
      <p:ext uri="{BB962C8B-B14F-4D97-AF65-F5344CB8AC3E}">
        <p14:creationId xmlns:p14="http://schemas.microsoft.com/office/powerpoint/2010/main" val="2799922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CB005B-033B-48B6-9040-71F3F2992737}"/>
              </a:ext>
            </a:extLst>
          </p:cNvPr>
          <p:cNvSpPr/>
          <p:nvPr userDrawn="1"/>
        </p:nvSpPr>
        <p:spPr>
          <a:xfrm>
            <a:off x="0" y="0"/>
            <a:ext cx="12192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9858E697-CB35-4618-8466-0744654E1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1" y="6110724"/>
            <a:ext cx="1930399" cy="668883"/>
          </a:xfrm>
          <a:prstGeom prst="rect">
            <a:avLst/>
          </a:prstGeom>
        </p:spPr>
      </p:pic>
      <p:pic>
        <p:nvPicPr>
          <p:cNvPr id="11" name="Picture 10">
            <a:extLst>
              <a:ext uri="{FF2B5EF4-FFF2-40B4-BE49-F238E27FC236}">
                <a16:creationId xmlns:a16="http://schemas.microsoft.com/office/drawing/2014/main" id="{5FD28F7C-BE2C-47E4-AA40-763E53641B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315957"/>
            <a:ext cx="2743200" cy="463650"/>
          </a:xfrm>
          <a:prstGeom prst="rect">
            <a:avLst/>
          </a:prstGeom>
        </p:spPr>
      </p:pic>
      <p:sp>
        <p:nvSpPr>
          <p:cNvPr id="12" name="TextBox 11">
            <a:extLst>
              <a:ext uri="{FF2B5EF4-FFF2-40B4-BE49-F238E27FC236}">
                <a16:creationId xmlns:a16="http://schemas.microsoft.com/office/drawing/2014/main" id="{3A00FE39-3EC7-49EA-9E59-11D6C448B5B6}"/>
              </a:ext>
            </a:extLst>
          </p:cNvPr>
          <p:cNvSpPr txBox="1"/>
          <p:nvPr userDrawn="1"/>
        </p:nvSpPr>
        <p:spPr>
          <a:xfrm>
            <a:off x="4310611" y="6466530"/>
            <a:ext cx="4470400" cy="369332"/>
          </a:xfrm>
          <a:prstGeom prst="rect">
            <a:avLst/>
          </a:prstGeom>
          <a:noFill/>
        </p:spPr>
        <p:txBody>
          <a:bodyPr wrap="square" rtlCol="0">
            <a:spAutoFit/>
          </a:bodyPr>
          <a:lstStyle/>
          <a:p>
            <a:r>
              <a:rPr lang="en-US" sz="1800" b="1" dirty="0"/>
              <a:t>www.iiaba.net/EOHappens</a:t>
            </a:r>
          </a:p>
        </p:txBody>
      </p:sp>
    </p:spTree>
    <p:extLst>
      <p:ext uri="{BB962C8B-B14F-4D97-AF65-F5344CB8AC3E}">
        <p14:creationId xmlns:p14="http://schemas.microsoft.com/office/powerpoint/2010/main" val="85027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95325" y="1628776"/>
            <a:ext cx="11017250"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pic>
        <p:nvPicPr>
          <p:cNvPr id="10" name="Picture 9">
            <a:extLst>
              <a:ext uri="{FF2B5EF4-FFF2-40B4-BE49-F238E27FC236}">
                <a16:creationId xmlns:a16="http://schemas.microsoft.com/office/drawing/2014/main" id="{B1487B09-3065-4FBE-98C2-DC99ED5BF046}"/>
              </a:ext>
            </a:extLst>
          </p:cNvPr>
          <p:cNvPicPr>
            <a:picLocks noChangeAspect="1"/>
          </p:cNvPicPr>
          <p:nvPr userDrawn="1"/>
        </p:nvPicPr>
        <p:blipFill>
          <a:blip r:embed="rId4"/>
          <a:stretch>
            <a:fillRect/>
          </a:stretch>
        </p:blipFill>
        <p:spPr>
          <a:xfrm>
            <a:off x="2362201" y="6248400"/>
            <a:ext cx="990599" cy="457657"/>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spTree>
      <p:nvGrpSpPr>
        <p:cNvPr id="1" name=""/>
        <p:cNvGrpSpPr/>
        <p:nvPr/>
      </p:nvGrpSpPr>
      <p:grpSpPr>
        <a:xfrm>
          <a:off x="0" y="0"/>
          <a:ext cx="0" cy="0"/>
          <a:chOff x="0" y="0"/>
          <a:chExt cx="0" cy="0"/>
        </a:xfrm>
      </p:grpSpPr>
      <p:pic>
        <p:nvPicPr>
          <p:cNvPr id="7" name="Picture 6"/>
          <p:cNvPicPr>
            <a:picLocks/>
          </p:cNvPicPr>
          <p:nvPr userDrawn="1">
            <p:custDataLst>
              <p:tags r:id="rId2"/>
            </p:custDataLst>
          </p:nvPr>
        </p:nvPicPr>
        <p:blipFill>
          <a:blip r:embed="rId8">
            <a:extLst>
              <a:ext uri="{28A0092B-C50C-407E-A947-70E740481C1C}">
                <a14:useLocalDpi xmlns:a14="http://schemas.microsoft.com/office/drawing/2010/main" val="0"/>
              </a:ext>
            </a:extLst>
          </a:blip>
          <a:stretch>
            <a:fillRect/>
          </a:stretch>
        </p:blipFill>
        <p:spPr bwMode="hidden">
          <a:xfrm>
            <a:off x="0" y="0"/>
            <a:ext cx="12192000" cy="6858000"/>
          </a:xfrm>
          <a:prstGeom prst="rect">
            <a:avLst/>
          </a:prstGeom>
        </p:spPr>
      </p:pic>
      <p:sp>
        <p:nvSpPr>
          <p:cNvPr id="2" name="Title 1"/>
          <p:cNvSpPr>
            <a:spLocks noGrp="1"/>
          </p:cNvSpPr>
          <p:nvPr>
            <p:ph type="title"/>
          </p:nvPr>
        </p:nvSpPr>
        <p:spPr bwMode="gray">
          <a:xfrm>
            <a:off x="695325" y="1628775"/>
            <a:ext cx="9913177" cy="1329620"/>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US" dirty="0"/>
              <a:t>Click to edit Master title style</a:t>
            </a:r>
          </a:p>
        </p:txBody>
      </p:sp>
      <p:sp>
        <p:nvSpPr>
          <p:cNvPr id="10" name="Text Placeholder 9"/>
          <p:cNvSpPr>
            <a:spLocks noGrp="1"/>
          </p:cNvSpPr>
          <p:nvPr>
            <p:ph type="body" sz="quarter" idx="12"/>
          </p:nvPr>
        </p:nvSpPr>
        <p:spPr>
          <a:xfrm>
            <a:off x="695325" y="3573016"/>
            <a:ext cx="9913177" cy="2448372"/>
          </a:xfrm>
        </p:spPr>
        <p:txBody>
          <a:bodyPr/>
          <a:lstStyle>
            <a:lvl1pPr>
              <a:spcBef>
                <a:spcPts val="0"/>
              </a:spcBef>
              <a:defRPr sz="1800">
                <a:solidFill>
                  <a:srgbClr val="283E36"/>
                </a:solidFill>
                <a:latin typeface="SwissReSans Light" panose="020B0504020202020204" pitchFamily="34" charset="0"/>
              </a:defRPr>
            </a:lvl1pPr>
            <a:lvl2pPr>
              <a:spcBef>
                <a:spcPts val="0"/>
              </a:spcBef>
              <a:defRPr sz="1600">
                <a:solidFill>
                  <a:srgbClr val="283E36"/>
                </a:solidFill>
                <a:latin typeface="SwissReSans Light" panose="020B0504020202020204" pitchFamily="34" charset="0"/>
              </a:defRPr>
            </a:lvl2pPr>
            <a:lvl3pPr>
              <a:spcBef>
                <a:spcPts val="0"/>
              </a:spcBef>
              <a:defRPr sz="1600">
                <a:solidFill>
                  <a:srgbClr val="283E36"/>
                </a:solidFill>
                <a:latin typeface="SwissReSans Light" panose="020B0504020202020204" pitchFamily="34" charset="0"/>
              </a:defRPr>
            </a:lvl3pPr>
            <a:lvl4pPr>
              <a:spcBef>
                <a:spcPts val="0"/>
              </a:spcBef>
              <a:defRPr sz="1600">
                <a:solidFill>
                  <a:srgbClr val="283E36"/>
                </a:solidFill>
                <a:latin typeface="SwissReSans Light" panose="020B0504020202020204" pitchFamily="34" charset="0"/>
              </a:defRPr>
            </a:lvl4pPr>
            <a:lvl5pPr>
              <a:spcBef>
                <a:spcPts val="0"/>
              </a:spcBef>
              <a:defRPr sz="1600">
                <a:solidFill>
                  <a:srgbClr val="283E36"/>
                </a:solidFill>
                <a:latin typeface="SwissReSans Light"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
        <p:nvSpPr>
          <p:cNvPr id="8" name="Slide Number Placeholder 7"/>
          <p:cNvSpPr>
            <a:spLocks noGrp="1"/>
          </p:cNvSpPr>
          <p:nvPr>
            <p:ph type="sldNum" sz="quarter" idx="15"/>
            <p:custDataLst>
              <p:tags r:id="rId3"/>
            </p:custDataLst>
          </p:nvPr>
        </p:nvSpPr>
        <p:spPr/>
        <p:txBody>
          <a:bodyPr/>
          <a:lstStyle/>
          <a:p>
            <a:fld id="{5E4D2043-7E31-4A53-BD33-72A88E682172}" type="slidenum">
              <a:rPr lang="en-US" smtClean="0"/>
              <a:pPr/>
              <a:t>‹#›</a:t>
            </a:fld>
            <a:endParaRPr lang="en-US"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dirty="0">
              <a:solidFill>
                <a:srgbClr val="283E36"/>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pic>
        <p:nvPicPr>
          <p:cNvPr id="6" name="Picture 5"/>
          <p:cNvPicPr>
            <a:picLocks noChangeAspect="1"/>
          </p:cNvPicPr>
          <p:nvPr userDrawn="1">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pic>
        <p:nvPicPr>
          <p:cNvPr id="12" name="Picture 11">
            <a:extLst>
              <a:ext uri="{FF2B5EF4-FFF2-40B4-BE49-F238E27FC236}">
                <a16:creationId xmlns:a16="http://schemas.microsoft.com/office/drawing/2014/main" id="{90FD7CF2-6E95-4F74-856F-96C5EC35FAB1}"/>
              </a:ext>
            </a:extLst>
          </p:cNvPr>
          <p:cNvPicPr>
            <a:picLocks noChangeAspect="1"/>
          </p:cNvPicPr>
          <p:nvPr userDrawn="1"/>
        </p:nvPicPr>
        <p:blipFill>
          <a:blip r:embed="rId10"/>
          <a:stretch>
            <a:fillRect/>
          </a:stretch>
        </p:blipFill>
        <p:spPr>
          <a:xfrm>
            <a:off x="2362201" y="6248400"/>
            <a:ext cx="990599" cy="457657"/>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black">
          <a:xfrm>
            <a:off x="6384032" y="1628776"/>
            <a:ext cx="5328000" cy="4392000"/>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pic>
        <p:nvPicPr>
          <p:cNvPr id="12" name="Picture 11">
            <a:extLst>
              <a:ext uri="{FF2B5EF4-FFF2-40B4-BE49-F238E27FC236}">
                <a16:creationId xmlns:a16="http://schemas.microsoft.com/office/drawing/2014/main" id="{EB4317D8-9ACF-4598-AC9D-B02A90B0F956}"/>
              </a:ext>
            </a:extLst>
          </p:cNvPr>
          <p:cNvPicPr>
            <a:picLocks noChangeAspect="1"/>
          </p:cNvPicPr>
          <p:nvPr userDrawn="1"/>
        </p:nvPicPr>
        <p:blipFill>
          <a:blip r:embed="rId4"/>
          <a:stretch>
            <a:fillRect/>
          </a:stretch>
        </p:blipFill>
        <p:spPr>
          <a:xfrm>
            <a:off x="2362201" y="6248400"/>
            <a:ext cx="990599" cy="457657"/>
          </a:xfrm>
          <a:prstGeom prst="rect">
            <a:avLst/>
          </a:prstGeom>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9" name="Title 8"/>
          <p:cNvSpPr>
            <a:spLocks noGrp="1"/>
          </p:cNvSpPr>
          <p:nvPr>
            <p:ph type="title"/>
          </p:nvPr>
        </p:nvSpPr>
        <p:spPr/>
        <p:txBody>
          <a:bodyPr/>
          <a:lstStyle/>
          <a:p>
            <a:r>
              <a:rPr lang="en-US" dirty="0"/>
              <a:t>Click to edit Master title style</a:t>
            </a:r>
          </a:p>
        </p:txBody>
      </p:sp>
      <p:pic>
        <p:nvPicPr>
          <p:cNvPr id="10" name="Picture 9">
            <a:extLst>
              <a:ext uri="{FF2B5EF4-FFF2-40B4-BE49-F238E27FC236}">
                <a16:creationId xmlns:a16="http://schemas.microsoft.com/office/drawing/2014/main" id="{213E6B8F-02BD-4F49-A724-4C9D1A81CD11}"/>
              </a:ext>
            </a:extLst>
          </p:cNvPr>
          <p:cNvPicPr>
            <a:picLocks noChangeAspect="1"/>
          </p:cNvPicPr>
          <p:nvPr userDrawn="1"/>
        </p:nvPicPr>
        <p:blipFill>
          <a:blip r:embed="rId4"/>
          <a:stretch>
            <a:fillRect/>
          </a:stretch>
        </p:blipFill>
        <p:spPr>
          <a:xfrm>
            <a:off x="2362201" y="6248400"/>
            <a:ext cx="990599" cy="457657"/>
          </a:xfrm>
          <a:prstGeom prst="rect">
            <a:avLst/>
          </a:prstGeom>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pic>
        <p:nvPicPr>
          <p:cNvPr id="9" name="Picture 8">
            <a:extLst>
              <a:ext uri="{FF2B5EF4-FFF2-40B4-BE49-F238E27FC236}">
                <a16:creationId xmlns:a16="http://schemas.microsoft.com/office/drawing/2014/main" id="{881359DB-2A0D-4957-9763-698C348DAF65}"/>
              </a:ext>
            </a:extLst>
          </p:cNvPr>
          <p:cNvPicPr>
            <a:picLocks noChangeAspect="1"/>
          </p:cNvPicPr>
          <p:nvPr userDrawn="1"/>
        </p:nvPicPr>
        <p:blipFill>
          <a:blip r:embed="rId4"/>
          <a:stretch>
            <a:fillRect/>
          </a:stretch>
        </p:blipFill>
        <p:spPr>
          <a:xfrm>
            <a:off x="2362201" y="6248400"/>
            <a:ext cx="990599" cy="457657"/>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Key Message with Gradient" preserve="1" userDrawn="1">
  <p:cSld name="Key Message with Gradient">
    <p:bg>
      <p:bgPr>
        <a:gradFill>
          <a:gsLst>
            <a:gs pos="0">
              <a:schemeClr val="tx2"/>
            </a:gs>
            <a:gs pos="100000">
              <a:schemeClr val="bg2"/>
            </a:gs>
          </a:gsLst>
          <a:lin ang="0" scaled="1"/>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US" smtClean="0"/>
              <a:pPr/>
              <a:t>‹#›</a:t>
            </a:fld>
            <a:endParaRPr lang="en-US"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FFFFFF"/>
                </a:solidFill>
                <a:latin typeface="SwissReSans" pitchFamily="34" charset="0"/>
                <a:ea typeface="+mn-ea"/>
                <a:cs typeface="+mn-cs"/>
              </a:rPr>
              <a:t>How much is enough?</a:t>
            </a:r>
            <a:r>
              <a:rPr lang="en-US" sz="1000" b="0" kern="1200">
                <a:solidFill>
                  <a:srgbClr val="FFFFFF"/>
                </a:solidFill>
                <a:latin typeface="SwissReSans" pitchFamily="34" charset="0"/>
                <a:ea typeface="+mn-ea"/>
                <a:cs typeface="+mn-cs"/>
              </a:rPr>
              <a:t> | A Limits Discussion | January 2020</a:t>
            </a:r>
            <a:endParaRPr lang="en-US" sz="1000" b="0" kern="1200" dirty="0">
              <a:solidFill>
                <a:srgbClr val="FFFFFF"/>
              </a:solidFill>
              <a:latin typeface="SwissReSans" pitchFamily="34" charset="0"/>
              <a:ea typeface="+mn-ea"/>
              <a:cs typeface="+mn-cs"/>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54587737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Gradient, Text and Image" preserve="1" userDrawn="1">
  <p:cSld name="Gradient,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gradFill>
            <a:gsLst>
              <a:gs pos="0">
                <a:schemeClr val="tx2"/>
              </a:gs>
              <a:gs pos="100000">
                <a:schemeClr val="bg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p:spPr>
        <p:txBody>
          <a:bodyPr lIns="0" tIns="900000" anchor="ctr"/>
          <a:lstStyle>
            <a:lvl1pPr algn="ctr">
              <a:spcBef>
                <a:spcPts val="0"/>
              </a:spcBef>
              <a:buFontTx/>
              <a:buNone/>
              <a:defRPr sz="1200">
                <a:solidFill>
                  <a:srgbClr val="A8BAB2"/>
                </a:solidFill>
                <a:latin typeface="SwissReSans" pitchFamily="34" charset="0"/>
              </a:defRPr>
            </a:lvl1pPr>
          </a:lstStyle>
          <a:p>
            <a:r>
              <a:rPr lang="en-US" noProof="1"/>
              <a:t>Click to browse for an own image.</a:t>
            </a:r>
            <a:br>
              <a:rPr lang="en-US" noProof="1"/>
            </a:br>
            <a:r>
              <a:rPr lang="en-US" noProof="1"/>
              <a:t>Be careful to avoid an image that clashes</a:t>
            </a:r>
            <a:br>
              <a:rPr lang="en-US" noProof="1"/>
            </a:br>
            <a:r>
              <a:rPr lang="en-US" noProof="1"/>
              <a:t>with the gradient colour.</a:t>
            </a:r>
          </a:p>
        </p:txBody>
      </p:sp>
      <p:sp>
        <p:nvSpPr>
          <p:cNvPr id="8" name="Title 7"/>
          <p:cNvSpPr>
            <a:spLocks noGrp="1"/>
          </p:cNvSpPr>
          <p:nvPr>
            <p:ph type="title"/>
          </p:nvPr>
        </p:nvSpPr>
        <p:spPr bwMode="gray">
          <a:xfrm>
            <a:off x="695325" y="692151"/>
            <a:ext cx="4920621" cy="692647"/>
          </a:xfrm>
        </p:spPr>
        <p:txBody>
          <a:bodyPr/>
          <a:lstStyle>
            <a:lvl1pPr>
              <a:defRPr>
                <a:solidFill>
                  <a:srgbClr val="FFFFFF"/>
                </a:solidFill>
              </a:defRPr>
            </a:lvl1pPr>
          </a:lstStyle>
          <a:p>
            <a:r>
              <a:rPr lang="en-US" dirty="0"/>
              <a:t>Click to edit Master title style</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extLst>
      <p:ext uri="{BB962C8B-B14F-4D97-AF65-F5344CB8AC3E}">
        <p14:creationId xmlns:p14="http://schemas.microsoft.com/office/powerpoint/2010/main" val="26011710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hidden="1"/>
          <p:cNvSpPr>
            <a:spLocks noGrp="1"/>
          </p:cNvSpPr>
          <p:nvPr>
            <p:ph type="pic" idx="1"/>
          </p:nvPr>
        </p:nvSpPr>
        <p:spPr bwMode="gray">
          <a:xfrm>
            <a:off x="0" y="0"/>
            <a:ext cx="12192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Date Placeholder 5"/>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US" smtClean="0"/>
              <a:pPr/>
              <a:t>‹#›</a:t>
            </a:fld>
            <a:endParaRPr lang="en-US"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bwMode="black">
          <a:xfrm>
            <a:off x="695325" y="1628776"/>
            <a:ext cx="11017250" cy="439251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lassification"/>
          <p:cNvSpPr txBox="1">
            <a:spLocks noChangeArrowheads="1"/>
          </p:cNvSpPr>
          <p:nvPr>
            <p:custDataLst>
              <p:tags r:id="rId21"/>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US" sz="900" dirty="0">
              <a:solidFill>
                <a:srgbClr val="283E36"/>
              </a:solidFill>
              <a:latin typeface="SwissReSans" pitchFamily="34" charset="0"/>
            </a:endParaRPr>
          </a:p>
        </p:txBody>
      </p:sp>
      <p:sp>
        <p:nvSpPr>
          <p:cNvPr id="9" name="Footer"/>
          <p:cNvSpPr txBox="1">
            <a:spLocks/>
          </p:cNvSpPr>
          <p:nvPr>
            <p:custDataLst>
              <p:tags r:id="rId22"/>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r>
              <a:rPr lang="en-US" sz="1000" b="1" kern="1200">
                <a:solidFill>
                  <a:srgbClr val="283E36"/>
                </a:solidFill>
                <a:latin typeface="SwissReSans" pitchFamily="34" charset="0"/>
                <a:ea typeface="+mn-ea"/>
                <a:cs typeface="+mn-cs"/>
              </a:rPr>
              <a:t>How much is enough?</a:t>
            </a:r>
            <a:r>
              <a:rPr lang="en-US" sz="1000" b="0" kern="1200">
                <a:solidFill>
                  <a:srgbClr val="283E36"/>
                </a:solidFill>
                <a:latin typeface="SwissReSans" pitchFamily="34" charset="0"/>
                <a:ea typeface="+mn-ea"/>
                <a:cs typeface="+mn-cs"/>
              </a:rPr>
              <a:t> | A Limits Discussion | January 2020</a:t>
            </a:r>
            <a:endParaRPr lang="en-US"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US"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US" dirty="0"/>
          </a:p>
        </p:txBody>
      </p:sp>
      <p:sp>
        <p:nvSpPr>
          <p:cNvPr id="5" name="Slide Number Placeholder 4"/>
          <p:cNvSpPr>
            <a:spLocks noGrp="1"/>
          </p:cNvSpPr>
          <p:nvPr>
            <p:ph type="sldNum" sz="quarter" idx="4"/>
            <p:custDataLst>
              <p:tags r:id="rId23"/>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US" smtClean="0"/>
              <a:pPr/>
              <a:t>‹#›</a:t>
            </a:fld>
            <a:endParaRPr lang="en-US" dirty="0"/>
          </a:p>
        </p:txBody>
      </p:sp>
      <p:pic>
        <p:nvPicPr>
          <p:cNvPr id="4" name="Picture 3"/>
          <p:cNvPicPr>
            <a:picLocks noChangeAspect="1"/>
          </p:cNvPicPr>
          <p:nvPr userDrawn="1">
            <p:custDataLst>
              <p:tags r:id="rId24"/>
            </p:custDataLst>
          </p:nvPr>
        </p:nvPicPr>
        <p:blipFill>
          <a:blip r:embed="rId25" cstate="print">
            <a:extLst>
              <a:ext uri="{28A0092B-C50C-407E-A947-70E740481C1C}">
                <a14:useLocalDpi xmlns:a14="http://schemas.microsoft.com/office/drawing/2010/main" val="0"/>
              </a:ext>
            </a:extLst>
          </a:blip>
          <a:stretch>
            <a:fillRect/>
          </a:stretch>
        </p:blipFill>
        <p:spPr bwMode="gray">
          <a:xfrm>
            <a:off x="401751" y="6294506"/>
            <a:ext cx="1578228" cy="3552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4" r:id="rId7"/>
    <p:sldLayoutId id="2147483665" r:id="rId8"/>
    <p:sldLayoutId id="2147483657" r:id="rId9"/>
    <p:sldLayoutId id="2147483660" r:id="rId10"/>
    <p:sldLayoutId id="2147483661" r:id="rId11"/>
    <p:sldLayoutId id="2147483662" r:id="rId12"/>
    <p:sldLayoutId id="2147483663" r:id="rId13"/>
    <p:sldLayoutId id="2147483666" r:id="rId14"/>
    <p:sldLayoutId id="2147483667" r:id="rId15"/>
    <p:sldLayoutId id="2147483658" r:id="rId16"/>
    <p:sldLayoutId id="2147483659" r:id="rId17"/>
    <p:sldLayoutId id="2147483668" r:id="rId18"/>
    <p:sldLayoutId id="2147483669" r:id="rId19"/>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36" userDrawn="1">
          <p15:clr>
            <a:srgbClr val="F26B43"/>
          </p15:clr>
        </p15:guide>
        <p15:guide id="3" pos="7378" userDrawn="1">
          <p15:clr>
            <a:srgbClr val="F26B43"/>
          </p15:clr>
        </p15:guide>
        <p15:guide id="4" orient="horz" pos="1026" userDrawn="1">
          <p15:clr>
            <a:srgbClr val="F26B43"/>
          </p15:clr>
        </p15:guide>
        <p15:guide id="5"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mailto:jim_redeker@swissre.com" TargetMode="External"/><Relationship Id="rId2" Type="http://schemas.openxmlformats.org/officeDocument/2006/relationships/hyperlink" Target="mailto:matthew_davis@swissr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amagazine.com/magazine/read/2020/01/02/how-to-choose-your-agency-s-e-o-lim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5.xml"/><Relationship Id="rId7"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13" name="Rectangle 12"/>
          <p:cNvSpPr/>
          <p:nvPr/>
        </p:nvSpPr>
        <p:spPr>
          <a:xfrm>
            <a:off x="0" y="4701916"/>
            <a:ext cx="12192000" cy="1394084"/>
          </a:xfrm>
          <a:prstGeom prst="rect">
            <a:avLst/>
          </a:prstGeom>
          <a:gradFill>
            <a:gsLst>
              <a:gs pos="0">
                <a:srgbClr val="787878">
                  <a:alpha val="10000"/>
                </a:srgbClr>
              </a:gs>
              <a:gs pos="46000">
                <a:srgbClr val="767676">
                  <a:alpha val="25000"/>
                </a:srgbClr>
              </a:gs>
              <a:gs pos="78000">
                <a:srgbClr val="7A7B7A">
                  <a:alpha val="65000"/>
                </a:srgbClr>
              </a:gs>
              <a:gs pos="100000">
                <a:srgbClr val="848484">
                  <a:alpha val="85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
        <p:nvSpPr>
          <p:cNvPr id="6" name="TextBox 5"/>
          <p:cNvSpPr txBox="1"/>
          <p:nvPr>
            <p:custDataLst>
              <p:tags r:id="rId1"/>
            </p:custDataLst>
          </p:nvPr>
        </p:nvSpPr>
        <p:spPr bwMode="gray">
          <a:xfrm>
            <a:off x="4022172" y="260350"/>
            <a:ext cx="7679599" cy="139700"/>
          </a:xfrm>
          <a:prstGeom prst="rect">
            <a:avLst/>
          </a:prstGeom>
          <a:noFill/>
          <a:ln w="9525" algn="ctr">
            <a:noFill/>
            <a:miter lim="800000"/>
            <a:headEnd/>
            <a:tailEnd/>
          </a:ln>
          <a:effectLst/>
        </p:spPr>
        <p:txBody>
          <a:bodyPr wrap="none" lIns="0" tIns="0" rIns="0" bIns="0"/>
          <a:lstStyle>
            <a:defPPr>
              <a:defRPr lang="de-DE"/>
            </a:defPPr>
            <a:lvl1pPr algn="r">
              <a:buClrTx/>
              <a:buSzTx/>
              <a:buFontTx/>
              <a:buNone/>
              <a:defRPr sz="900">
                <a:solidFill>
                  <a:srgbClr val="283E36"/>
                </a:solidFill>
                <a:latin typeface="SwissReSans" pitchFamily="34" charset="0"/>
              </a:defRPr>
            </a:lvl1pPr>
          </a:lstStyle>
          <a:p>
            <a:r>
              <a:rPr lang="en-US"/>
              <a:t>Confidential</a:t>
            </a:r>
            <a:endParaRPr lang="en-US" dirty="0" err="1"/>
          </a:p>
        </p:txBody>
      </p:sp>
      <p:sp>
        <p:nvSpPr>
          <p:cNvPr id="3" name="Title 2"/>
          <p:cNvSpPr>
            <a:spLocks noGrp="1"/>
          </p:cNvSpPr>
          <p:nvPr>
            <p:ph type="ctrTitle"/>
          </p:nvPr>
        </p:nvSpPr>
        <p:spPr>
          <a:xfrm>
            <a:off x="285197" y="4876032"/>
            <a:ext cx="9913177" cy="1296168"/>
          </a:xfrm>
        </p:spPr>
        <p:txBody>
          <a:bodyPr/>
          <a:lstStyle/>
          <a:p>
            <a:r>
              <a:rPr lang="en-US" dirty="0"/>
              <a:t>How much is enough?</a:t>
            </a:r>
            <a:br>
              <a:rPr lang="en-US" dirty="0"/>
            </a:br>
            <a:endParaRPr lang="en-US" dirty="0"/>
          </a:p>
        </p:txBody>
      </p:sp>
      <p:sp>
        <p:nvSpPr>
          <p:cNvPr id="4" name="Subtitle 3"/>
          <p:cNvSpPr>
            <a:spLocks noGrp="1"/>
          </p:cNvSpPr>
          <p:nvPr>
            <p:ph type="subTitle" idx="1"/>
          </p:nvPr>
        </p:nvSpPr>
        <p:spPr>
          <a:xfrm>
            <a:off x="304800" y="5350768"/>
            <a:ext cx="9913177" cy="288032"/>
          </a:xfrm>
        </p:spPr>
        <p:txBody>
          <a:bodyPr/>
          <a:lstStyle/>
          <a:p>
            <a:r>
              <a:rPr lang="en-US" sz="2400" dirty="0"/>
              <a:t>A Limits Discussion</a:t>
            </a:r>
          </a:p>
          <a:p>
            <a:r>
              <a:rPr lang="en-US" sz="2000" dirty="0"/>
              <a:t>22 January 2020</a:t>
            </a:r>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gray">
          <a:xfrm>
            <a:off x="285197" y="6141325"/>
            <a:ext cx="2369821" cy="533400"/>
          </a:xfrm>
          <a:prstGeom prst="rect">
            <a:avLst/>
          </a:prstGeom>
        </p:spPr>
      </p:pic>
      <p:pic>
        <p:nvPicPr>
          <p:cNvPr id="5" name="Picture 4" descr="A picture containing drawing, plate&#10;&#10;Description automatically generated">
            <a:extLst>
              <a:ext uri="{FF2B5EF4-FFF2-40B4-BE49-F238E27FC236}">
                <a16:creationId xmlns:a16="http://schemas.microsoft.com/office/drawing/2014/main" id="{163AF171-8A62-4664-A68C-61E87AEDF1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6653" y="6055965"/>
            <a:ext cx="1690356" cy="780944"/>
          </a:xfrm>
          <a:prstGeom prst="rect">
            <a:avLst/>
          </a:prstGeom>
        </p:spPr>
      </p:pic>
    </p:spTree>
    <p:extLst>
      <p:ext uri="{BB962C8B-B14F-4D97-AF65-F5344CB8AC3E}">
        <p14:creationId xmlns:p14="http://schemas.microsoft.com/office/powerpoint/2010/main" val="111048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Man-Made Disasters</a:t>
            </a:r>
          </a:p>
        </p:txBody>
      </p:sp>
      <p:sp>
        <p:nvSpPr>
          <p:cNvPr id="3" name="Text Placeholder 2"/>
          <p:cNvSpPr>
            <a:spLocks noGrp="1"/>
          </p:cNvSpPr>
          <p:nvPr>
            <p:ph type="body" sz="quarter" idx="12"/>
          </p:nvPr>
        </p:nvSpPr>
        <p:spPr/>
        <p:txBody>
          <a:bodyPr/>
          <a:lstStyle/>
          <a:p>
            <a:endParaRPr lang="en-US" dirty="0"/>
          </a:p>
        </p:txBody>
      </p:sp>
      <p:sp>
        <p:nvSpPr>
          <p:cNvPr id="4" name="Slide Number Placeholder 3"/>
          <p:cNvSpPr>
            <a:spLocks noGrp="1"/>
          </p:cNvSpPr>
          <p:nvPr>
            <p:ph type="sldNum" sz="quarter" idx="15"/>
          </p:nvPr>
        </p:nvSpPr>
        <p:spPr/>
        <p:txBody>
          <a:bodyPr/>
          <a:lstStyle/>
          <a:p>
            <a:fld id="{5E4D2043-7E31-4A53-BD33-72A88E682172}" type="slidenum">
              <a:rPr lang="en-US" smtClean="0"/>
              <a:pPr/>
              <a:t>10</a:t>
            </a:fld>
            <a:endParaRPr lang="en-US" dirty="0"/>
          </a:p>
        </p:txBody>
      </p:sp>
    </p:spTree>
    <p:extLst>
      <p:ext uri="{BB962C8B-B14F-4D97-AF65-F5344CB8AC3E}">
        <p14:creationId xmlns:p14="http://schemas.microsoft.com/office/powerpoint/2010/main" val="370978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991474" cy="692647"/>
          </a:xfrm>
        </p:spPr>
        <p:txBody>
          <a:bodyPr/>
          <a:lstStyle/>
          <a:p>
            <a:r>
              <a:rPr lang="en-US" dirty="0"/>
              <a:t>Man-Made Disasters</a:t>
            </a:r>
            <a:br>
              <a:rPr lang="en-US" dirty="0"/>
            </a:br>
            <a:r>
              <a:rPr lang="en-US" sz="2000" dirty="0"/>
              <a:t>2017: A Catastrophic Year</a:t>
            </a:r>
            <a:endParaRPr lang="en-GB" sz="2000"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11</a:t>
            </a:fld>
            <a:endParaRPr lang="en-GB" dirty="0"/>
          </a:p>
        </p:txBody>
      </p:sp>
      <p:pic>
        <p:nvPicPr>
          <p:cNvPr id="3" name="Picture 2"/>
          <p:cNvPicPr>
            <a:picLocks noChangeAspect="1"/>
          </p:cNvPicPr>
          <p:nvPr/>
        </p:nvPicPr>
        <p:blipFill>
          <a:blip r:embed="rId3"/>
          <a:stretch>
            <a:fillRect/>
          </a:stretch>
        </p:blipFill>
        <p:spPr>
          <a:xfrm>
            <a:off x="4066645" y="1143000"/>
            <a:ext cx="4058709" cy="4729784"/>
          </a:xfrm>
          <a:prstGeom prst="rect">
            <a:avLst/>
          </a:prstGeom>
          <a:ln>
            <a:solidFill>
              <a:srgbClr val="CDD0D5"/>
            </a:solidFill>
          </a:ln>
        </p:spPr>
      </p:pic>
      <p:sp>
        <p:nvSpPr>
          <p:cNvPr id="8" name="TextBox 7"/>
          <p:cNvSpPr txBox="1"/>
          <p:nvPr/>
        </p:nvSpPr>
        <p:spPr>
          <a:xfrm>
            <a:off x="4066645" y="5943600"/>
            <a:ext cx="4648200" cy="246221"/>
          </a:xfrm>
          <a:prstGeom prst="rect">
            <a:avLst/>
          </a:prstGeom>
          <a:noFill/>
        </p:spPr>
        <p:txBody>
          <a:bodyPr wrap="square" rtlCol="0">
            <a:spAutoFit/>
          </a:bodyPr>
          <a:lstStyle/>
          <a:p>
            <a:r>
              <a:rPr lang="en-US" sz="1000" dirty="0"/>
              <a:t>Figures are based on events classified by Swiss Re as a catastrophe.</a:t>
            </a:r>
            <a:endParaRPr lang="en-US" sz="1400" dirty="0">
              <a:latin typeface="SwissReSans" pitchFamily="34" charset="0"/>
            </a:endParaRPr>
          </a:p>
        </p:txBody>
      </p:sp>
    </p:spTree>
    <p:extLst>
      <p:ext uri="{BB962C8B-B14F-4D97-AF65-F5344CB8AC3E}">
        <p14:creationId xmlns:p14="http://schemas.microsoft.com/office/powerpoint/2010/main" val="195390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5D99BD65-8F7A-4374-ABF9-C18F890D7191}"/>
              </a:ext>
            </a:extLst>
          </p:cNvPr>
          <p:cNvSpPr txBox="1">
            <a:spLocks/>
          </p:cNvSpPr>
          <p:nvPr/>
        </p:nvSpPr>
        <p:spPr bwMode="black">
          <a:xfrm>
            <a:off x="7248525" y="1605670"/>
            <a:ext cx="4562475" cy="4453346"/>
          </a:xfrm>
          <a:prstGeom prst="rect">
            <a:avLst/>
          </a:prstGeom>
          <a:solidFill>
            <a:srgbClr val="FBFFD2"/>
          </a:solidFill>
          <a:ln>
            <a:solidFill>
              <a:srgbClr val="E75A3B"/>
            </a:solidFill>
          </a:ln>
        </p:spPr>
        <p:txBody>
          <a:bodyPr vert="horz" lIns="91440" tIns="0" rIns="0" bIns="91440" rtlCol="0">
            <a:no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1">
                    <a:lumMod val="50000"/>
                  </a:schemeClr>
                </a:solidFill>
              </a:rPr>
              <a:t>The Lac-</a:t>
            </a:r>
            <a:r>
              <a:rPr lang="en-US" dirty="0" err="1">
                <a:solidFill>
                  <a:schemeClr val="accent1">
                    <a:lumMod val="50000"/>
                  </a:schemeClr>
                </a:solidFill>
              </a:rPr>
              <a:t>Mégantic</a:t>
            </a:r>
            <a:r>
              <a:rPr lang="en-US" dirty="0">
                <a:solidFill>
                  <a:schemeClr val="accent1">
                    <a:lumMod val="50000"/>
                  </a:schemeClr>
                </a:solidFill>
              </a:rPr>
              <a:t> rail disaster occurred on July 6, 2013, when an unattended 74-car freight train carrying crude oil rolled down a 1.2% grade and derailed in downtown Lac </a:t>
            </a:r>
            <a:r>
              <a:rPr lang="en-US" dirty="0" err="1">
                <a:solidFill>
                  <a:schemeClr val="accent1">
                    <a:lumMod val="50000"/>
                  </a:schemeClr>
                </a:solidFill>
              </a:rPr>
              <a:t>Mégantic</a:t>
            </a:r>
            <a:r>
              <a:rPr lang="en-US" dirty="0">
                <a:solidFill>
                  <a:schemeClr val="accent1">
                    <a:lumMod val="50000"/>
                  </a:schemeClr>
                </a:solidFill>
              </a:rPr>
              <a:t>, resulting in fire and the explosion of multiple tank cars. </a:t>
            </a:r>
          </a:p>
          <a:p>
            <a:pPr marL="0" indent="0">
              <a:buFont typeface="Arial" pitchFamily="34" charset="0"/>
              <a:buNone/>
            </a:pPr>
            <a:r>
              <a:rPr lang="en-US" dirty="0">
                <a:solidFill>
                  <a:schemeClr val="accent1">
                    <a:lumMod val="50000"/>
                  </a:schemeClr>
                </a:solidFill>
              </a:rPr>
              <a:t>42 people were confirmed dead, with 5 more missing and presumed dead. More than 30 buildings in the town's center were destroyed, and all but three of the 39 remaining downtown buildings had to be demolished due to petroleum contamination. </a:t>
            </a:r>
          </a:p>
          <a:p>
            <a:pPr marL="0" indent="0">
              <a:buFont typeface="Arial" pitchFamily="34" charset="0"/>
              <a:buNone/>
            </a:pPr>
            <a:r>
              <a:rPr lang="en-US" dirty="0">
                <a:solidFill>
                  <a:schemeClr val="accent1">
                    <a:lumMod val="50000"/>
                  </a:schemeClr>
                </a:solidFill>
              </a:rPr>
              <a:t>Initial newspaper reports described a </a:t>
            </a:r>
            <a:br>
              <a:rPr lang="en-US" dirty="0">
                <a:solidFill>
                  <a:schemeClr val="accent1">
                    <a:lumMod val="50000"/>
                  </a:schemeClr>
                </a:solidFill>
              </a:rPr>
            </a:br>
            <a:r>
              <a:rPr lang="en-US" dirty="0">
                <a:solidFill>
                  <a:schemeClr val="accent1">
                    <a:lumMod val="50000"/>
                  </a:schemeClr>
                </a:solidFill>
              </a:rPr>
              <a:t>half-mile blast radius.</a:t>
            </a:r>
          </a:p>
        </p:txBody>
      </p:sp>
      <p:sp>
        <p:nvSpPr>
          <p:cNvPr id="3" name="Title 2"/>
          <p:cNvSpPr>
            <a:spLocks noGrp="1"/>
          </p:cNvSpPr>
          <p:nvPr>
            <p:ph type="title"/>
          </p:nvPr>
        </p:nvSpPr>
        <p:spPr/>
        <p:txBody>
          <a:bodyPr/>
          <a:lstStyle/>
          <a:p>
            <a:r>
              <a:rPr lang="en-US" dirty="0"/>
              <a:t>Man-Made Disasters</a:t>
            </a:r>
            <a:br>
              <a:rPr lang="en-US" dirty="0"/>
            </a:br>
            <a:r>
              <a:rPr lang="en-US" sz="2000" dirty="0"/>
              <a:t>A case study: Lac </a:t>
            </a:r>
            <a:r>
              <a:rPr lang="en-US" sz="2000" dirty="0" err="1"/>
              <a:t>Mégantic</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12</a:t>
            </a:fld>
            <a:endParaRPr lang="en-US" dirty="0"/>
          </a:p>
        </p:txBody>
      </p:sp>
      <p:pic>
        <p:nvPicPr>
          <p:cNvPr id="5" name="Picture 4">
            <a:extLst>
              <a:ext uri="{FF2B5EF4-FFF2-40B4-BE49-F238E27FC236}">
                <a16:creationId xmlns:a16="http://schemas.microsoft.com/office/drawing/2014/main" id="{790D258F-28B1-4D6E-9B40-E18AF8D3E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05670"/>
            <a:ext cx="5715001" cy="4286251"/>
          </a:xfrm>
          <a:prstGeom prst="rect">
            <a:avLst/>
          </a:prstGeom>
        </p:spPr>
      </p:pic>
      <p:sp>
        <p:nvSpPr>
          <p:cNvPr id="7" name="TextBox 6">
            <a:extLst>
              <a:ext uri="{FF2B5EF4-FFF2-40B4-BE49-F238E27FC236}">
                <a16:creationId xmlns:a16="http://schemas.microsoft.com/office/drawing/2014/main" id="{6DA5EB6B-C746-49F5-A41C-A1571F85B1F6}"/>
              </a:ext>
            </a:extLst>
          </p:cNvPr>
          <p:cNvSpPr txBox="1"/>
          <p:nvPr/>
        </p:nvSpPr>
        <p:spPr>
          <a:xfrm>
            <a:off x="3810002" y="6112793"/>
            <a:ext cx="2743199" cy="230832"/>
          </a:xfrm>
          <a:prstGeom prst="rect">
            <a:avLst/>
          </a:prstGeom>
          <a:noFill/>
        </p:spPr>
        <p:txBody>
          <a:bodyPr wrap="square" rtlCol="0">
            <a:spAutoFit/>
          </a:bodyPr>
          <a:lstStyle/>
          <a:p>
            <a:pPr algn="r"/>
            <a:r>
              <a:rPr lang="en-US" sz="900" dirty="0">
                <a:latin typeface="SwissReSans" pitchFamily="34" charset="0"/>
              </a:rPr>
              <a:t>Source: Wikipedia “Lac-</a:t>
            </a:r>
            <a:r>
              <a:rPr lang="en-US" sz="900" dirty="0" err="1">
                <a:latin typeface="SwissReSans" pitchFamily="34" charset="0"/>
              </a:rPr>
              <a:t>Mégantic</a:t>
            </a:r>
            <a:r>
              <a:rPr lang="en-US" sz="900" dirty="0">
                <a:latin typeface="SwissReSans" pitchFamily="34" charset="0"/>
              </a:rPr>
              <a:t> rail disaster”</a:t>
            </a:r>
          </a:p>
        </p:txBody>
      </p:sp>
    </p:spTree>
    <p:extLst>
      <p:ext uri="{BB962C8B-B14F-4D97-AF65-F5344CB8AC3E}">
        <p14:creationId xmlns:p14="http://schemas.microsoft.com/office/powerpoint/2010/main" val="239104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Man-Made Disasters</a:t>
            </a:r>
            <a:br>
              <a:rPr lang="en-US" dirty="0"/>
            </a:br>
            <a:r>
              <a:rPr lang="en-US" sz="2000" dirty="0"/>
              <a:t>A case study: West Fertilizer Company</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13</a:t>
            </a:fld>
            <a:endParaRPr lang="en-US" dirty="0"/>
          </a:p>
        </p:txBody>
      </p:sp>
      <p:sp>
        <p:nvSpPr>
          <p:cNvPr id="8" name="Content Placeholder 7"/>
          <p:cNvSpPr>
            <a:spLocks noGrp="1"/>
          </p:cNvSpPr>
          <p:nvPr>
            <p:ph idx="1"/>
          </p:nvPr>
        </p:nvSpPr>
        <p:spPr>
          <a:xfrm>
            <a:off x="695325" y="1533236"/>
            <a:ext cx="4638675" cy="3657600"/>
          </a:xfrm>
          <a:solidFill>
            <a:srgbClr val="FBFFD2"/>
          </a:solidFill>
          <a:ln>
            <a:solidFill>
              <a:srgbClr val="E75A3B"/>
            </a:solidFill>
          </a:ln>
        </p:spPr>
        <p:txBody>
          <a:bodyPr lIns="91440" bIns="91440"/>
          <a:lstStyle/>
          <a:p>
            <a:pPr marL="0" indent="0">
              <a:buNone/>
            </a:pPr>
            <a:r>
              <a:rPr lang="en-US" dirty="0">
                <a:solidFill>
                  <a:schemeClr val="accent1">
                    <a:lumMod val="50000"/>
                  </a:schemeClr>
                </a:solidFill>
              </a:rPr>
              <a:t>On April 17, 2013, an ammonium nitrate explosion occurred at West Fertilizer Company, severely damaging the city of West Texas. 15 people were killed in the explosion, another 160 were injured and 150 buildings were damaged or destroyed.</a:t>
            </a:r>
            <a:br>
              <a:rPr lang="en-US" dirty="0">
                <a:solidFill>
                  <a:schemeClr val="accent1">
                    <a:lumMod val="50000"/>
                  </a:schemeClr>
                </a:solidFill>
              </a:rPr>
            </a:br>
            <a:endParaRPr lang="en-US" dirty="0">
              <a:solidFill>
                <a:schemeClr val="accent1">
                  <a:lumMod val="50000"/>
                </a:schemeClr>
              </a:solidFill>
            </a:endParaRPr>
          </a:p>
          <a:p>
            <a:pPr marL="0" indent="0">
              <a:buNone/>
            </a:pPr>
            <a:r>
              <a:rPr lang="en-US" dirty="0">
                <a:solidFill>
                  <a:schemeClr val="accent1">
                    <a:lumMod val="50000"/>
                  </a:schemeClr>
                </a:solidFill>
              </a:rPr>
              <a:t>The explosion created a 93 foot crater where West Fertilizer Company stood, registering as a 2.1 magnitude tremor.</a:t>
            </a:r>
            <a:br>
              <a:rPr lang="en-US" dirty="0">
                <a:solidFill>
                  <a:schemeClr val="accent1">
                    <a:lumMod val="50000"/>
                  </a:schemeClr>
                </a:solidFill>
              </a:rPr>
            </a:br>
            <a:endParaRPr lang="en-US" dirty="0">
              <a:solidFill>
                <a:schemeClr val="accent1">
                  <a:lumMod val="50000"/>
                </a:schemeClr>
              </a:solidFill>
            </a:endParaRPr>
          </a:p>
          <a:p>
            <a:pPr marL="0" indent="0">
              <a:buNone/>
            </a:pPr>
            <a:r>
              <a:rPr lang="en-US" dirty="0">
                <a:solidFill>
                  <a:schemeClr val="accent1">
                    <a:lumMod val="50000"/>
                  </a:schemeClr>
                </a:solidFill>
              </a:rPr>
              <a:t>The cause of the fire was never determined.</a:t>
            </a:r>
          </a:p>
          <a:p>
            <a:pPr marL="0" indent="0">
              <a:buNone/>
            </a:pPr>
            <a:endParaRPr lang="en-US" sz="1400" dirty="0">
              <a:solidFill>
                <a:schemeClr val="accent1">
                  <a:lumMod val="50000"/>
                </a:schemeClr>
              </a:solidFill>
            </a:endParaRPr>
          </a:p>
        </p:txBody>
      </p:sp>
      <p:pic>
        <p:nvPicPr>
          <p:cNvPr id="9" name="Picture 8">
            <a:extLst>
              <a:ext uri="{FF2B5EF4-FFF2-40B4-BE49-F238E27FC236}">
                <a16:creationId xmlns:a16="http://schemas.microsoft.com/office/drawing/2014/main" id="{8C8AA817-4922-406B-A0F1-6F8449079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33236"/>
            <a:ext cx="6138632" cy="3657600"/>
          </a:xfrm>
          <a:prstGeom prst="rect">
            <a:avLst/>
          </a:prstGeom>
        </p:spPr>
      </p:pic>
    </p:spTree>
    <p:extLst>
      <p:ext uri="{BB962C8B-B14F-4D97-AF65-F5344CB8AC3E}">
        <p14:creationId xmlns:p14="http://schemas.microsoft.com/office/powerpoint/2010/main" val="329507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FEDDB9E-6246-4BEB-B876-9C636C6616A2}"/>
              </a:ext>
            </a:extLst>
          </p:cNvPr>
          <p:cNvSpPr txBox="1">
            <a:spLocks/>
          </p:cNvSpPr>
          <p:nvPr/>
        </p:nvSpPr>
        <p:spPr bwMode="black">
          <a:xfrm>
            <a:off x="694944" y="694944"/>
            <a:ext cx="11017250"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US" dirty="0">
                <a:solidFill>
                  <a:srgbClr val="0070C0"/>
                </a:solidFill>
              </a:rPr>
              <a:t>Man-Made Disasters</a:t>
            </a:r>
            <a:br>
              <a:rPr lang="en-US" dirty="0">
                <a:solidFill>
                  <a:srgbClr val="0070C0"/>
                </a:solidFill>
              </a:rPr>
            </a:br>
            <a:r>
              <a:rPr lang="en-US" sz="2000" dirty="0">
                <a:solidFill>
                  <a:srgbClr val="0070C0"/>
                </a:solidFill>
              </a:rPr>
              <a:t>Nuclear Trucking Verdicts</a:t>
            </a:r>
            <a:endParaRPr lang="en-US" dirty="0">
              <a:solidFill>
                <a:srgbClr val="0070C0"/>
              </a:solidFill>
            </a:endParaRPr>
          </a:p>
        </p:txBody>
      </p:sp>
      <p:sp>
        <p:nvSpPr>
          <p:cNvPr id="2" name="Content Placeholder 1">
            <a:extLst>
              <a:ext uri="{FF2B5EF4-FFF2-40B4-BE49-F238E27FC236}">
                <a16:creationId xmlns:a16="http://schemas.microsoft.com/office/drawing/2014/main" id="{E464160A-9DCD-4F75-94D2-EB95990332D0}"/>
              </a:ext>
            </a:extLst>
          </p:cNvPr>
          <p:cNvSpPr>
            <a:spLocks noGrp="1"/>
          </p:cNvSpPr>
          <p:nvPr>
            <p:ph sz="half" idx="1"/>
          </p:nvPr>
        </p:nvSpPr>
        <p:spPr>
          <a:xfrm>
            <a:off x="1219199" y="1628774"/>
            <a:ext cx="4396749" cy="4392614"/>
          </a:xfrm>
        </p:spPr>
        <p:txBody>
          <a:bodyPr/>
          <a:lstStyle/>
          <a:p>
            <a:r>
              <a:rPr lang="en-GB" dirty="0"/>
              <a:t>Texas - $281M</a:t>
            </a:r>
          </a:p>
          <a:p>
            <a:r>
              <a:rPr lang="en-GB" dirty="0"/>
              <a:t>Georgia - $280M</a:t>
            </a:r>
          </a:p>
          <a:p>
            <a:r>
              <a:rPr lang="en-GB" dirty="0"/>
              <a:t>Texas - $260M</a:t>
            </a:r>
          </a:p>
          <a:p>
            <a:r>
              <a:rPr lang="en-GB" dirty="0"/>
              <a:t>California - $178M</a:t>
            </a:r>
          </a:p>
          <a:p>
            <a:r>
              <a:rPr lang="en-GB" dirty="0"/>
              <a:t>New Mexico - $165M</a:t>
            </a:r>
          </a:p>
          <a:p>
            <a:r>
              <a:rPr lang="en-GB" dirty="0"/>
              <a:t>Louisiana - $116M</a:t>
            </a:r>
          </a:p>
          <a:p>
            <a:r>
              <a:rPr lang="en-GB" dirty="0"/>
              <a:t>Texas - $101M</a:t>
            </a:r>
          </a:p>
          <a:p>
            <a:endParaRPr lang="en-GB" dirty="0"/>
          </a:p>
        </p:txBody>
      </p:sp>
      <p:sp>
        <p:nvSpPr>
          <p:cNvPr id="3" name="Slide Number Placeholder 2">
            <a:extLst>
              <a:ext uri="{FF2B5EF4-FFF2-40B4-BE49-F238E27FC236}">
                <a16:creationId xmlns:a16="http://schemas.microsoft.com/office/drawing/2014/main" id="{91B9175E-D310-4ECE-90F1-E2F5A5DDC8A1}"/>
              </a:ext>
            </a:extLst>
          </p:cNvPr>
          <p:cNvSpPr>
            <a:spLocks noGrp="1"/>
          </p:cNvSpPr>
          <p:nvPr>
            <p:ph type="sldNum" sz="quarter" idx="12"/>
          </p:nvPr>
        </p:nvSpPr>
        <p:spPr/>
        <p:txBody>
          <a:bodyPr/>
          <a:lstStyle/>
          <a:p>
            <a:fld id="{5E4D2043-7E31-4A53-BD33-72A88E682172}" type="slidenum">
              <a:rPr lang="en-GB" smtClean="0"/>
              <a:pPr/>
              <a:t>14</a:t>
            </a:fld>
            <a:endParaRPr lang="en-GB" dirty="0"/>
          </a:p>
        </p:txBody>
      </p:sp>
      <p:pic>
        <p:nvPicPr>
          <p:cNvPr id="10" name="Picture Placeholder 9">
            <a:extLst>
              <a:ext uri="{FF2B5EF4-FFF2-40B4-BE49-F238E27FC236}">
                <a16:creationId xmlns:a16="http://schemas.microsoft.com/office/drawing/2014/main" id="{402DA53D-B40D-4A40-8A26-E19C848F1B3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187" b="5187"/>
          <a:stretch>
            <a:fillRect/>
          </a:stretch>
        </p:blipFill>
        <p:spPr/>
      </p:pic>
    </p:spTree>
    <p:extLst>
      <p:ext uri="{BB962C8B-B14F-4D97-AF65-F5344CB8AC3E}">
        <p14:creationId xmlns:p14="http://schemas.microsoft.com/office/powerpoint/2010/main" val="77979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4160A-9DCD-4F75-94D2-EB95990332D0}"/>
              </a:ext>
            </a:extLst>
          </p:cNvPr>
          <p:cNvSpPr>
            <a:spLocks noGrp="1"/>
          </p:cNvSpPr>
          <p:nvPr>
            <p:ph sz="half" idx="1"/>
          </p:nvPr>
        </p:nvSpPr>
        <p:spPr/>
        <p:txBody>
          <a:bodyPr/>
          <a:lstStyle/>
          <a:p>
            <a:r>
              <a:rPr lang="en-GB" dirty="0"/>
              <a:t>Carriers are pulling out of or severely cutting back on the amount of General Liability coverage they will offer.</a:t>
            </a:r>
          </a:p>
          <a:p>
            <a:r>
              <a:rPr lang="en-GB" dirty="0"/>
              <a:t>Customers are unable to renew their coverage and agents are left scrambling to replace the coverage.</a:t>
            </a:r>
          </a:p>
          <a:p>
            <a:r>
              <a:rPr lang="en-GB" dirty="0"/>
              <a:t>Replacement coverage is not likely to be as broadly written as the expiring coverage.</a:t>
            </a:r>
          </a:p>
          <a:p>
            <a:r>
              <a:rPr lang="en-GB" dirty="0"/>
              <a:t>There may be a gap in coverage, depending on how long it takes to locate replacement coverage.</a:t>
            </a:r>
          </a:p>
          <a:p>
            <a:endParaRPr lang="en-GB" dirty="0"/>
          </a:p>
        </p:txBody>
      </p:sp>
      <p:sp>
        <p:nvSpPr>
          <p:cNvPr id="3" name="Slide Number Placeholder 2">
            <a:extLst>
              <a:ext uri="{FF2B5EF4-FFF2-40B4-BE49-F238E27FC236}">
                <a16:creationId xmlns:a16="http://schemas.microsoft.com/office/drawing/2014/main" id="{1E175B34-CD26-4B78-B729-9CA2C82FF0E6}"/>
              </a:ext>
            </a:extLst>
          </p:cNvPr>
          <p:cNvSpPr>
            <a:spLocks noGrp="1"/>
          </p:cNvSpPr>
          <p:nvPr>
            <p:ph type="sldNum" sz="quarter" idx="12"/>
          </p:nvPr>
        </p:nvSpPr>
        <p:spPr/>
        <p:txBody>
          <a:bodyPr/>
          <a:lstStyle/>
          <a:p>
            <a:fld id="{5E4D2043-7E31-4A53-BD33-72A88E682172}" type="slidenum">
              <a:rPr lang="en-GB" smtClean="0"/>
              <a:pPr/>
              <a:t>15</a:t>
            </a:fld>
            <a:endParaRPr lang="en-GB" dirty="0"/>
          </a:p>
        </p:txBody>
      </p:sp>
      <p:pic>
        <p:nvPicPr>
          <p:cNvPr id="16" name="Picture 15">
            <a:extLst>
              <a:ext uri="{FF2B5EF4-FFF2-40B4-BE49-F238E27FC236}">
                <a16:creationId xmlns:a16="http://schemas.microsoft.com/office/drawing/2014/main" id="{0B9D2A31-454E-4813-9A37-CC7482DD0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054" y="990600"/>
            <a:ext cx="5082546" cy="4267201"/>
          </a:xfrm>
          <a:prstGeom prst="rect">
            <a:avLst/>
          </a:prstGeom>
        </p:spPr>
      </p:pic>
      <p:sp>
        <p:nvSpPr>
          <p:cNvPr id="6" name="Title 2">
            <a:extLst>
              <a:ext uri="{FF2B5EF4-FFF2-40B4-BE49-F238E27FC236}">
                <a16:creationId xmlns:a16="http://schemas.microsoft.com/office/drawing/2014/main" id="{811C3D17-AEC4-4A1C-BABF-E040093087E9}"/>
              </a:ext>
            </a:extLst>
          </p:cNvPr>
          <p:cNvSpPr txBox="1">
            <a:spLocks/>
          </p:cNvSpPr>
          <p:nvPr/>
        </p:nvSpPr>
        <p:spPr bwMode="black">
          <a:xfrm>
            <a:off x="694944" y="694944"/>
            <a:ext cx="11017250" cy="6926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a:lstStyle>
          <a:p>
            <a:r>
              <a:rPr lang="en-US" dirty="0">
                <a:solidFill>
                  <a:srgbClr val="0070C0"/>
                </a:solidFill>
              </a:rPr>
              <a:t>Man-Made Disasters</a:t>
            </a:r>
            <a:br>
              <a:rPr lang="en-US" dirty="0">
                <a:solidFill>
                  <a:srgbClr val="0070C0"/>
                </a:solidFill>
              </a:rPr>
            </a:br>
            <a:r>
              <a:rPr lang="en-US" sz="2000" dirty="0">
                <a:solidFill>
                  <a:srgbClr val="0070C0"/>
                </a:solidFill>
              </a:rPr>
              <a:t>Effect of Nuclear Trucking Verdicts</a:t>
            </a:r>
            <a:endParaRPr lang="en-US" dirty="0">
              <a:solidFill>
                <a:srgbClr val="0070C0"/>
              </a:solidFill>
            </a:endParaRPr>
          </a:p>
        </p:txBody>
      </p:sp>
    </p:spTree>
    <p:extLst>
      <p:ext uri="{BB962C8B-B14F-4D97-AF65-F5344CB8AC3E}">
        <p14:creationId xmlns:p14="http://schemas.microsoft.com/office/powerpoint/2010/main" val="46400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991474" cy="692647"/>
          </a:xfrm>
        </p:spPr>
        <p:txBody>
          <a:bodyPr/>
          <a:lstStyle/>
          <a:p>
            <a:r>
              <a:rPr lang="en-US" dirty="0"/>
              <a:t>Man-Made Disasters</a:t>
            </a:r>
            <a:br>
              <a:rPr lang="en-US" dirty="0"/>
            </a:br>
            <a:r>
              <a:rPr lang="en-US" sz="2000" dirty="0"/>
              <a:t>Case Studies: </a:t>
            </a:r>
            <a:r>
              <a:rPr lang="en-US" sz="2000" dirty="0" err="1"/>
              <a:t>Terminix</a:t>
            </a:r>
            <a:r>
              <a:rPr lang="en-US" sz="2000" dirty="0"/>
              <a:t> and U-Haul</a:t>
            </a:r>
            <a:endParaRPr lang="en-GB" sz="2000"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16</a:t>
            </a:fld>
            <a:endParaRPr lang="en-GB" dirty="0"/>
          </a:p>
        </p:txBody>
      </p:sp>
      <p:pic>
        <p:nvPicPr>
          <p:cNvPr id="6" name="Picture 5"/>
          <p:cNvPicPr>
            <a:picLocks noChangeAspect="1"/>
          </p:cNvPicPr>
          <p:nvPr/>
        </p:nvPicPr>
        <p:blipFill rotWithShape="1">
          <a:blip r:embed="rId3"/>
          <a:srcRect l="294" t="11111" r="11140" b="60000"/>
          <a:stretch/>
        </p:blipFill>
        <p:spPr>
          <a:xfrm>
            <a:off x="4203131" y="1439561"/>
            <a:ext cx="7498639" cy="198943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533399" y="3720265"/>
            <a:ext cx="7208239" cy="21616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263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991474" cy="692647"/>
          </a:xfrm>
        </p:spPr>
        <p:txBody>
          <a:bodyPr/>
          <a:lstStyle/>
          <a:p>
            <a:r>
              <a:rPr lang="en-US" dirty="0"/>
              <a:t>Man-Made Disasters</a:t>
            </a:r>
            <a:br>
              <a:rPr lang="en-US" dirty="0"/>
            </a:br>
            <a:r>
              <a:rPr lang="en-US" sz="2000" dirty="0"/>
              <a:t>Case Studies: Indemnity Agreements</a:t>
            </a:r>
            <a:endParaRPr lang="en-GB" sz="2000"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17</a:t>
            </a:fld>
            <a:endParaRPr lang="en-GB" dirty="0"/>
          </a:p>
        </p:txBody>
      </p:sp>
      <p:pic>
        <p:nvPicPr>
          <p:cNvPr id="3" name="Picture 2"/>
          <p:cNvPicPr>
            <a:picLocks noChangeAspect="1"/>
          </p:cNvPicPr>
          <p:nvPr/>
        </p:nvPicPr>
        <p:blipFill rotWithShape="1">
          <a:blip r:embed="rId3"/>
          <a:srcRect l="1304" t="6835" r="1991" b="51766"/>
          <a:stretch/>
        </p:blipFill>
        <p:spPr>
          <a:xfrm>
            <a:off x="533400" y="1414644"/>
            <a:ext cx="4648200" cy="2775456"/>
          </a:xfrm>
          <a:prstGeom prst="rect">
            <a:avLst/>
          </a:prstGeom>
          <a:ln>
            <a:solidFill>
              <a:srgbClr val="000000"/>
            </a:solidFill>
          </a:ln>
        </p:spPr>
      </p:pic>
      <p:grpSp>
        <p:nvGrpSpPr>
          <p:cNvPr id="6" name="Group 5">
            <a:extLst>
              <a:ext uri="{FF2B5EF4-FFF2-40B4-BE49-F238E27FC236}">
                <a16:creationId xmlns:a16="http://schemas.microsoft.com/office/drawing/2014/main" id="{22E5A987-3584-4486-AF79-C14524A3E90B}"/>
              </a:ext>
            </a:extLst>
          </p:cNvPr>
          <p:cNvGrpSpPr>
            <a:grpSpLocks noChangeAspect="1"/>
          </p:cNvGrpSpPr>
          <p:nvPr/>
        </p:nvGrpSpPr>
        <p:grpSpPr>
          <a:xfrm>
            <a:off x="4495800" y="4387456"/>
            <a:ext cx="7097102" cy="1691662"/>
            <a:chOff x="5599386" y="4345995"/>
            <a:chExt cx="6133915" cy="1462077"/>
          </a:xfrm>
        </p:grpSpPr>
        <p:pic>
          <p:nvPicPr>
            <p:cNvPr id="12" name="Picture 11"/>
            <p:cNvPicPr>
              <a:picLocks noChangeAspect="1"/>
            </p:cNvPicPr>
            <p:nvPr/>
          </p:nvPicPr>
          <p:blipFill rotWithShape="1">
            <a:blip r:embed="rId4"/>
            <a:srcRect l="6819" b="74549"/>
            <a:stretch/>
          </p:blipFill>
          <p:spPr>
            <a:xfrm>
              <a:off x="5599386" y="4345995"/>
              <a:ext cx="6133915" cy="1462077"/>
            </a:xfrm>
            <a:prstGeom prst="rect">
              <a:avLst/>
            </a:prstGeom>
            <a:ln>
              <a:solidFill>
                <a:srgbClr val="000000"/>
              </a:solidFill>
            </a:ln>
          </p:spPr>
        </p:pic>
        <p:sp>
          <p:nvSpPr>
            <p:cNvPr id="17" name="Freeform 16"/>
            <p:cNvSpPr/>
            <p:nvPr/>
          </p:nvSpPr>
          <p:spPr>
            <a:xfrm>
              <a:off x="6672197" y="4836694"/>
              <a:ext cx="4962453" cy="868068"/>
            </a:xfrm>
            <a:custGeom>
              <a:avLst/>
              <a:gdLst>
                <a:gd name="connsiteX0" fmla="*/ 1941341 w 4825218"/>
                <a:gd name="connsiteY0" fmla="*/ 682283 h 844062"/>
                <a:gd name="connsiteX1" fmla="*/ 4825218 w 4825218"/>
                <a:gd name="connsiteY1" fmla="*/ 668216 h 844062"/>
                <a:gd name="connsiteX2" fmla="*/ 4818184 w 4825218"/>
                <a:gd name="connsiteY2" fmla="*/ 14068 h 844062"/>
                <a:gd name="connsiteX3" fmla="*/ 0 w 4825218"/>
                <a:gd name="connsiteY3" fmla="*/ 0 h 844062"/>
                <a:gd name="connsiteX4" fmla="*/ 0 w 4825218"/>
                <a:gd name="connsiteY4" fmla="*/ 837028 h 844062"/>
                <a:gd name="connsiteX5" fmla="*/ 1962443 w 4825218"/>
                <a:gd name="connsiteY5" fmla="*/ 844062 h 844062"/>
                <a:gd name="connsiteX6" fmla="*/ 1941341 w 4825218"/>
                <a:gd name="connsiteY6" fmla="*/ 682283 h 8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218" h="844062">
                  <a:moveTo>
                    <a:pt x="1941341" y="682283"/>
                  </a:moveTo>
                  <a:lnTo>
                    <a:pt x="4825218" y="668216"/>
                  </a:lnTo>
                  <a:cubicBezTo>
                    <a:pt x="4822873" y="450167"/>
                    <a:pt x="4820529" y="232117"/>
                    <a:pt x="4818184" y="14068"/>
                  </a:cubicBezTo>
                  <a:lnTo>
                    <a:pt x="0" y="0"/>
                  </a:lnTo>
                  <a:lnTo>
                    <a:pt x="0" y="837028"/>
                  </a:lnTo>
                  <a:lnTo>
                    <a:pt x="1962443" y="844062"/>
                  </a:lnTo>
                  <a:lnTo>
                    <a:pt x="1941341" y="682283"/>
                  </a:lnTo>
                  <a:close/>
                </a:path>
              </a:pathLst>
            </a:custGeom>
            <a:solidFill>
              <a:srgbClr val="F9B12D">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grpSp>
      <p:sp>
        <p:nvSpPr>
          <p:cNvPr id="19" name="Rectangle 18"/>
          <p:cNvSpPr/>
          <p:nvPr/>
        </p:nvSpPr>
        <p:spPr>
          <a:xfrm>
            <a:off x="6232323" y="2754886"/>
            <a:ext cx="5121477" cy="312192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SwissReSans" pitchFamily="34" charset="0"/>
            </a:endParaRPr>
          </a:p>
        </p:txBody>
      </p:sp>
    </p:spTree>
    <p:extLst>
      <p:ext uri="{BB962C8B-B14F-4D97-AF65-F5344CB8AC3E}">
        <p14:creationId xmlns:p14="http://schemas.microsoft.com/office/powerpoint/2010/main" val="167212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Severity U.S. Agents Claims</a:t>
            </a:r>
          </a:p>
        </p:txBody>
      </p:sp>
      <p:sp>
        <p:nvSpPr>
          <p:cNvPr id="4" name="Slide Number Placeholder 3"/>
          <p:cNvSpPr>
            <a:spLocks noGrp="1"/>
          </p:cNvSpPr>
          <p:nvPr>
            <p:ph type="sldNum" sz="quarter" idx="15"/>
          </p:nvPr>
        </p:nvSpPr>
        <p:spPr/>
        <p:txBody>
          <a:bodyPr/>
          <a:lstStyle/>
          <a:p>
            <a:fld id="{5E4D2043-7E31-4A53-BD33-72A88E682172}" type="slidenum">
              <a:rPr lang="en-US" smtClean="0"/>
              <a:pPr/>
              <a:t>18</a:t>
            </a:fld>
            <a:endParaRPr lang="en-US" dirty="0"/>
          </a:p>
        </p:txBody>
      </p:sp>
    </p:spTree>
    <p:extLst>
      <p:ext uri="{BB962C8B-B14F-4D97-AF65-F5344CB8AC3E}">
        <p14:creationId xmlns:p14="http://schemas.microsoft.com/office/powerpoint/2010/main" val="58903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5" y="1524000"/>
            <a:ext cx="4188563" cy="4392513"/>
          </a:xfrm>
        </p:spPr>
        <p:txBody>
          <a:bodyPr/>
          <a:lstStyle/>
          <a:p>
            <a:pPr marL="0" indent="0">
              <a:buNone/>
            </a:pPr>
            <a:r>
              <a:rPr lang="en-US" sz="2000" dirty="0"/>
              <a:t>Since 2000 Swiss Re Corporate Solutions (or its predecessor entities) have paid $1M+ on more than 100 U.S. Agents claims, including several that surpassed $5M.</a:t>
            </a:r>
          </a:p>
          <a:p>
            <a:pPr marL="0" indent="0">
              <a:buNone/>
            </a:pPr>
            <a:r>
              <a:rPr lang="en-US" sz="2000" dirty="0"/>
              <a:t>Commercial Property, CGL and Workers Compensation coverages produce nearly half of these high severity claims, but the other 50% fall into a number of categories.</a:t>
            </a:r>
          </a:p>
          <a:p>
            <a:pPr marL="0" indent="0">
              <a:buNone/>
            </a:pPr>
            <a:r>
              <a:rPr lang="en-US" sz="2000" dirty="0"/>
              <a:t>Most – </a:t>
            </a:r>
            <a:r>
              <a:rPr lang="en-US" sz="2000" i="1" dirty="0"/>
              <a:t>but not all </a:t>
            </a:r>
            <a:r>
              <a:rPr lang="en-US" sz="2000" dirty="0"/>
              <a:t>– involve commercial lines.</a:t>
            </a:r>
          </a:p>
        </p:txBody>
      </p:sp>
      <p:sp>
        <p:nvSpPr>
          <p:cNvPr id="3" name="Title 2"/>
          <p:cNvSpPr>
            <a:spLocks noGrp="1"/>
          </p:cNvSpPr>
          <p:nvPr>
            <p:ph type="title"/>
          </p:nvPr>
        </p:nvSpPr>
        <p:spPr/>
        <p:txBody>
          <a:bodyPr/>
          <a:lstStyle/>
          <a:p>
            <a:r>
              <a:rPr lang="en-US" dirty="0"/>
              <a:t>U.S. Agents Experience</a:t>
            </a:r>
            <a:br>
              <a:rPr lang="en-US" dirty="0"/>
            </a:br>
            <a:r>
              <a:rPr lang="en-US" sz="2000" dirty="0"/>
              <a:t>Largest Losses – 2000-2019</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19</a:t>
            </a:fld>
            <a:endParaRPr lang="en-US" dirty="0"/>
          </a:p>
        </p:txBody>
      </p:sp>
      <p:pic>
        <p:nvPicPr>
          <p:cNvPr id="15" name="Picture 14">
            <a:extLst>
              <a:ext uri="{FF2B5EF4-FFF2-40B4-BE49-F238E27FC236}">
                <a16:creationId xmlns:a16="http://schemas.microsoft.com/office/drawing/2014/main" id="{56994504-D1D5-4B49-8FA5-9DD485A9F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389152"/>
            <a:ext cx="1828800" cy="1828800"/>
          </a:xfrm>
          <a:prstGeom prst="rect">
            <a:avLst/>
          </a:prstGeom>
          <a:ln w="38100">
            <a:solidFill>
              <a:srgbClr val="000000"/>
            </a:solidFill>
          </a:ln>
        </p:spPr>
      </p:pic>
      <p:pic>
        <p:nvPicPr>
          <p:cNvPr id="17" name="Picture 16">
            <a:extLst>
              <a:ext uri="{FF2B5EF4-FFF2-40B4-BE49-F238E27FC236}">
                <a16:creationId xmlns:a16="http://schemas.microsoft.com/office/drawing/2014/main" id="{762D879D-CC00-4DBD-A857-53067797C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9466" y="3611746"/>
            <a:ext cx="1828800" cy="1828800"/>
          </a:xfrm>
          <a:prstGeom prst="rect">
            <a:avLst/>
          </a:prstGeom>
          <a:ln w="38100">
            <a:solidFill>
              <a:srgbClr val="000000"/>
            </a:solidFill>
          </a:ln>
        </p:spPr>
      </p:pic>
      <p:pic>
        <p:nvPicPr>
          <p:cNvPr id="19" name="Picture 18">
            <a:extLst>
              <a:ext uri="{FF2B5EF4-FFF2-40B4-BE49-F238E27FC236}">
                <a16:creationId xmlns:a16="http://schemas.microsoft.com/office/drawing/2014/main" id="{3EAF7200-5037-4038-9375-17A5171F0D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7695" y="1384798"/>
            <a:ext cx="1828800" cy="1828800"/>
          </a:xfrm>
          <a:prstGeom prst="rect">
            <a:avLst/>
          </a:prstGeom>
          <a:ln w="38100">
            <a:solidFill>
              <a:srgbClr val="000000"/>
            </a:solidFill>
          </a:ln>
        </p:spPr>
      </p:pic>
      <p:pic>
        <p:nvPicPr>
          <p:cNvPr id="21" name="Picture 20">
            <a:extLst>
              <a:ext uri="{FF2B5EF4-FFF2-40B4-BE49-F238E27FC236}">
                <a16:creationId xmlns:a16="http://schemas.microsoft.com/office/drawing/2014/main" id="{FB9F4215-D62F-421F-BB23-79589BAEC9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7600" y="3611746"/>
            <a:ext cx="1828800" cy="1828800"/>
          </a:xfrm>
          <a:prstGeom prst="rect">
            <a:avLst/>
          </a:prstGeom>
          <a:ln w="38100">
            <a:solidFill>
              <a:srgbClr val="000000"/>
            </a:solidFill>
          </a:ln>
        </p:spPr>
      </p:pic>
      <p:pic>
        <p:nvPicPr>
          <p:cNvPr id="25" name="Picture 24">
            <a:extLst>
              <a:ext uri="{FF2B5EF4-FFF2-40B4-BE49-F238E27FC236}">
                <a16:creationId xmlns:a16="http://schemas.microsoft.com/office/drawing/2014/main" id="{AAA577D3-208E-483B-958E-6F7B46BF0C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1344" y="1384798"/>
            <a:ext cx="1828800" cy="1828800"/>
          </a:xfrm>
          <a:prstGeom prst="rect">
            <a:avLst/>
          </a:prstGeom>
          <a:ln w="38100">
            <a:solidFill>
              <a:srgbClr val="000000"/>
            </a:solidFill>
          </a:ln>
        </p:spPr>
      </p:pic>
      <p:pic>
        <p:nvPicPr>
          <p:cNvPr id="27" name="Picture 26">
            <a:extLst>
              <a:ext uri="{FF2B5EF4-FFF2-40B4-BE49-F238E27FC236}">
                <a16:creationId xmlns:a16="http://schemas.microsoft.com/office/drawing/2014/main" id="{B41E9E07-4907-4459-9F5F-6A5630EBE7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1344" y="3644403"/>
            <a:ext cx="1828800" cy="1828800"/>
          </a:xfrm>
          <a:prstGeom prst="rect">
            <a:avLst/>
          </a:prstGeom>
          <a:ln w="38100">
            <a:solidFill>
              <a:srgbClr val="000000"/>
            </a:solidFill>
          </a:ln>
        </p:spPr>
      </p:pic>
    </p:spTree>
    <p:extLst>
      <p:ext uri="{BB962C8B-B14F-4D97-AF65-F5344CB8AC3E}">
        <p14:creationId xmlns:p14="http://schemas.microsoft.com/office/powerpoint/2010/main" val="296063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AE55F4-32F9-4C6A-AEED-A9148D14AFB1}"/>
              </a:ext>
            </a:extLst>
          </p:cNvPr>
          <p:cNvSpPr>
            <a:spLocks noGrp="1"/>
          </p:cNvSpPr>
          <p:nvPr>
            <p:ph idx="1"/>
          </p:nvPr>
        </p:nvSpPr>
        <p:spPr/>
        <p:txBody>
          <a:bodyPr/>
          <a:lstStyle/>
          <a:p>
            <a:r>
              <a:rPr lang="en-US" sz="2400" dirty="0"/>
              <a:t>Attendees are in listen only mode. </a:t>
            </a:r>
          </a:p>
          <a:p>
            <a:r>
              <a:rPr lang="en-US" sz="2400" dirty="0"/>
              <a:t>Questions? Please use the </a:t>
            </a:r>
            <a:r>
              <a:rPr lang="en-US" sz="2400" dirty="0" err="1"/>
              <a:t>Gotowebinar</a:t>
            </a:r>
            <a:r>
              <a:rPr lang="en-US" sz="2400" dirty="0"/>
              <a:t> questions feature in the upper right and we will do our best to respond.</a:t>
            </a:r>
          </a:p>
          <a:p>
            <a:r>
              <a:rPr lang="en-US" sz="2400" dirty="0"/>
              <a:t>For panelist questions after the webinar: </a:t>
            </a:r>
          </a:p>
          <a:p>
            <a:pPr lvl="1"/>
            <a:r>
              <a:rPr lang="en-US" sz="1800" dirty="0"/>
              <a:t>Matt Davis – </a:t>
            </a:r>
            <a:r>
              <a:rPr lang="en-US" sz="1800" dirty="0">
                <a:solidFill>
                  <a:srgbClr val="0070C0"/>
                </a:solidFill>
                <a:latin typeface="Arial" panose="020B0604020202020204" pitchFamily="34" charset="0"/>
                <a:cs typeface="Arial" panose="020B0604020202020204" pitchFamily="34" charset="0"/>
                <a:hlinkClick r:id="rId2"/>
              </a:rPr>
              <a:t>Matthew_Davis@swissre.com</a:t>
            </a:r>
            <a:endParaRPr lang="en-US" sz="1800" dirty="0">
              <a:solidFill>
                <a:srgbClr val="0070C0"/>
              </a:solidFill>
              <a:latin typeface="Arial" panose="020B0604020202020204" pitchFamily="34" charset="0"/>
              <a:cs typeface="Arial" panose="020B0604020202020204" pitchFamily="34" charset="0"/>
            </a:endParaRPr>
          </a:p>
          <a:p>
            <a:pPr lvl="1"/>
            <a:r>
              <a:rPr lang="en-US" sz="1800" dirty="0"/>
              <a:t>Jim Redeker - </a:t>
            </a:r>
            <a:r>
              <a:rPr lang="en-US" sz="1800" dirty="0">
                <a:solidFill>
                  <a:srgbClr val="0070C0"/>
                </a:solidFill>
                <a:latin typeface="Arial" panose="020B0604020202020204" pitchFamily="34" charset="0"/>
                <a:cs typeface="Arial" panose="020B0604020202020204" pitchFamily="34" charset="0"/>
                <a:hlinkClick r:id="rId3"/>
              </a:rPr>
              <a:t>James_Redeker@swissre.com</a:t>
            </a:r>
            <a:endParaRPr lang="en-US" sz="1800" dirty="0">
              <a:solidFill>
                <a:srgbClr val="0070C0"/>
              </a:solidFill>
              <a:latin typeface="Arial" panose="020B0604020202020204" pitchFamily="34" charset="0"/>
              <a:cs typeface="Arial" panose="020B0604020202020204" pitchFamily="34" charset="0"/>
            </a:endParaRPr>
          </a:p>
          <a:p>
            <a:r>
              <a:rPr lang="en-US" sz="2400" dirty="0"/>
              <a:t>No CE or loss control credit for listening to today’s discussion.</a:t>
            </a:r>
          </a:p>
          <a:p>
            <a:r>
              <a:rPr lang="en-US" sz="2400" dirty="0"/>
              <a:t>The slides and audio will be available on E&amp;O Happens soon.</a:t>
            </a:r>
          </a:p>
          <a:p>
            <a:endParaRPr lang="en-US" dirty="0"/>
          </a:p>
        </p:txBody>
      </p:sp>
      <p:sp>
        <p:nvSpPr>
          <p:cNvPr id="3" name="Title 2">
            <a:extLst>
              <a:ext uri="{FF2B5EF4-FFF2-40B4-BE49-F238E27FC236}">
                <a16:creationId xmlns:a16="http://schemas.microsoft.com/office/drawing/2014/main" id="{3753BE31-5D2B-404C-A0DF-DEABE80C4BB8}"/>
              </a:ext>
            </a:extLst>
          </p:cNvPr>
          <p:cNvSpPr>
            <a:spLocks noGrp="1"/>
          </p:cNvSpPr>
          <p:nvPr>
            <p:ph type="title"/>
          </p:nvPr>
        </p:nvSpPr>
        <p:spPr/>
        <p:txBody>
          <a:bodyPr/>
          <a:lstStyle/>
          <a:p>
            <a:r>
              <a:rPr lang="en-US" dirty="0"/>
              <a:t>Administrative Details</a:t>
            </a:r>
          </a:p>
        </p:txBody>
      </p:sp>
      <p:sp>
        <p:nvSpPr>
          <p:cNvPr id="2" name="Slide Number Placeholder 1">
            <a:extLst>
              <a:ext uri="{FF2B5EF4-FFF2-40B4-BE49-F238E27FC236}">
                <a16:creationId xmlns:a16="http://schemas.microsoft.com/office/drawing/2014/main" id="{1B821C1F-D0A3-42FD-8C50-6A4BEAAC7919}"/>
              </a:ext>
            </a:extLst>
          </p:cNvPr>
          <p:cNvSpPr>
            <a:spLocks noGrp="1"/>
          </p:cNvSpPr>
          <p:nvPr>
            <p:ph type="sldNum" sz="quarter" idx="12"/>
          </p:nvPr>
        </p:nvSpPr>
        <p:spPr/>
        <p:txBody>
          <a:bodyPr/>
          <a:lstStyle/>
          <a:p>
            <a:fld id="{5E4D2043-7E31-4A53-BD33-72A88E682172}" type="slidenum">
              <a:rPr lang="en-US" smtClean="0"/>
              <a:pPr/>
              <a:t>2</a:t>
            </a:fld>
            <a:endParaRPr lang="en-US" dirty="0"/>
          </a:p>
        </p:txBody>
      </p:sp>
    </p:spTree>
    <p:extLst>
      <p:ext uri="{BB962C8B-B14F-4D97-AF65-F5344CB8AC3E}">
        <p14:creationId xmlns:p14="http://schemas.microsoft.com/office/powerpoint/2010/main" val="411596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9000" b="-9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81125" y="1627287"/>
            <a:ext cx="8677275" cy="4392513"/>
          </a:xfrm>
        </p:spPr>
        <p:txBody>
          <a:bodyPr/>
          <a:lstStyle/>
          <a:p>
            <a:pPr marL="0" indent="0">
              <a:buNone/>
            </a:pPr>
            <a:r>
              <a:rPr lang="en-US" sz="2000" dirty="0"/>
              <a:t>A thorough analysis of E&amp;O limits should consider:</a:t>
            </a:r>
          </a:p>
          <a:p>
            <a:pPr lvl="1">
              <a:buFont typeface="Wingdings" panose="05000000000000000000" pitchFamily="2" charset="2"/>
              <a:buChar char="§"/>
            </a:pPr>
            <a:r>
              <a:rPr lang="en-US" sz="2000" dirty="0"/>
              <a:t>The policy limits in place for </a:t>
            </a:r>
            <a:r>
              <a:rPr lang="en-US" sz="2000" b="1" i="1" dirty="0"/>
              <a:t>your</a:t>
            </a:r>
            <a:r>
              <a:rPr lang="en-US" sz="2000" dirty="0"/>
              <a:t> major customers because, if missing, those limits may define the damage model in </a:t>
            </a:r>
            <a:r>
              <a:rPr lang="en-US" sz="2000" b="1" i="1" dirty="0"/>
              <a:t>your</a:t>
            </a:r>
            <a:r>
              <a:rPr lang="en-US" sz="2000" dirty="0"/>
              <a:t> E&amp;O claim</a:t>
            </a:r>
          </a:p>
          <a:p>
            <a:pPr lvl="1">
              <a:buFont typeface="Wingdings" panose="05000000000000000000" pitchFamily="2" charset="2"/>
              <a:buChar char="§"/>
            </a:pPr>
            <a:r>
              <a:rPr lang="en-US" sz="2000" dirty="0"/>
              <a:t>The nature of your customer’s business, e.g., industrial, trucking, manufacturing, and the larger companies to which </a:t>
            </a:r>
            <a:r>
              <a:rPr lang="en-US" sz="2000" b="1" i="1" dirty="0"/>
              <a:t>it</a:t>
            </a:r>
            <a:r>
              <a:rPr lang="en-US" sz="2000" dirty="0"/>
              <a:t> provides products and services</a:t>
            </a:r>
          </a:p>
          <a:p>
            <a:pPr lvl="1">
              <a:buFont typeface="Wingdings" panose="05000000000000000000" pitchFamily="2" charset="2"/>
              <a:buChar char="§"/>
            </a:pPr>
            <a:r>
              <a:rPr lang="en-US" sz="2000" dirty="0"/>
              <a:t>The number of insureds located in close proximity to each other, which can set up the potential for a Cat-related or man-made loss creating a serious aggregate loss exposure</a:t>
            </a:r>
          </a:p>
          <a:p>
            <a:pPr lvl="1">
              <a:buFont typeface="Wingdings" panose="05000000000000000000" pitchFamily="2" charset="2"/>
              <a:buChar char="§"/>
            </a:pPr>
            <a:r>
              <a:rPr lang="en-US" sz="2000" b="1" u="sng" dirty="0"/>
              <a:t>Most important</a:t>
            </a:r>
            <a:r>
              <a:rPr lang="en-US" sz="2000" b="1" dirty="0"/>
              <a:t>: Your agency’s risk appetite in the face of these perils…</a:t>
            </a:r>
          </a:p>
        </p:txBody>
      </p:sp>
      <p:sp>
        <p:nvSpPr>
          <p:cNvPr id="3" name="Title 2"/>
          <p:cNvSpPr>
            <a:spLocks noGrp="1"/>
          </p:cNvSpPr>
          <p:nvPr>
            <p:ph type="title"/>
          </p:nvPr>
        </p:nvSpPr>
        <p:spPr/>
        <p:txBody>
          <a:bodyPr/>
          <a:lstStyle/>
          <a:p>
            <a:r>
              <a:rPr lang="en-US" dirty="0"/>
              <a:t>Conclusion</a:t>
            </a:r>
            <a:br>
              <a:rPr lang="en-US" dirty="0"/>
            </a:br>
            <a:r>
              <a:rPr lang="en-US" sz="2000" dirty="0"/>
              <a:t>How much is enough? – A limits discussion</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20</a:t>
            </a:fld>
            <a:endParaRPr lang="en-US" dirty="0"/>
          </a:p>
        </p:txBody>
      </p:sp>
    </p:spTree>
    <p:extLst>
      <p:ext uri="{BB962C8B-B14F-4D97-AF65-F5344CB8AC3E}">
        <p14:creationId xmlns:p14="http://schemas.microsoft.com/office/powerpoint/2010/main" val="259089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142CD6-DF01-4C4C-9F08-1B0B6B0911ED}"/>
              </a:ext>
            </a:extLst>
          </p:cNvPr>
          <p:cNvSpPr>
            <a:spLocks noGrp="1"/>
          </p:cNvSpPr>
          <p:nvPr>
            <p:ph idx="1"/>
          </p:nvPr>
        </p:nvSpPr>
        <p:spPr/>
        <p:txBody>
          <a:bodyPr/>
          <a:lstStyle/>
          <a:p>
            <a:r>
              <a:rPr lang="en-US" sz="2400" dirty="0"/>
              <a:t>“</a:t>
            </a:r>
            <a:r>
              <a:rPr lang="en-US" sz="2400" dirty="0">
                <a:hlinkClick r:id="rId2"/>
              </a:rPr>
              <a:t>How to Choose Your Agency’s E&amp;O Limit</a:t>
            </a:r>
            <a:r>
              <a:rPr lang="en-US" sz="2400" dirty="0"/>
              <a:t>” by Matthew Davis, </a:t>
            </a:r>
            <a:r>
              <a:rPr lang="en-US" sz="2400" u="sng" dirty="0"/>
              <a:t>IA Magazine </a:t>
            </a:r>
            <a:r>
              <a:rPr lang="en-US" sz="2400" dirty="0"/>
              <a:t>January 2020</a:t>
            </a:r>
          </a:p>
          <a:p>
            <a:endParaRPr lang="en-US" dirty="0"/>
          </a:p>
        </p:txBody>
      </p:sp>
      <p:sp>
        <p:nvSpPr>
          <p:cNvPr id="4" name="Title 3">
            <a:extLst>
              <a:ext uri="{FF2B5EF4-FFF2-40B4-BE49-F238E27FC236}">
                <a16:creationId xmlns:a16="http://schemas.microsoft.com/office/drawing/2014/main" id="{1BD175B5-169E-486F-928C-0613A3F458AE}"/>
              </a:ext>
            </a:extLst>
          </p:cNvPr>
          <p:cNvSpPr>
            <a:spLocks noGrp="1"/>
          </p:cNvSpPr>
          <p:nvPr>
            <p:ph type="title"/>
          </p:nvPr>
        </p:nvSpPr>
        <p:spPr/>
        <p:txBody>
          <a:bodyPr/>
          <a:lstStyle/>
          <a:p>
            <a:r>
              <a:rPr lang="en-US" dirty="0"/>
              <a:t>Big “I” Related Resources:	</a:t>
            </a:r>
          </a:p>
        </p:txBody>
      </p:sp>
      <p:sp>
        <p:nvSpPr>
          <p:cNvPr id="2" name="Slide Number Placeholder 1">
            <a:extLst>
              <a:ext uri="{FF2B5EF4-FFF2-40B4-BE49-F238E27FC236}">
                <a16:creationId xmlns:a16="http://schemas.microsoft.com/office/drawing/2014/main" id="{37DD1DB9-AF74-4CC6-AA54-355681B5186A}"/>
              </a:ext>
            </a:extLst>
          </p:cNvPr>
          <p:cNvSpPr>
            <a:spLocks noGrp="1"/>
          </p:cNvSpPr>
          <p:nvPr>
            <p:ph type="sldNum" sz="quarter" idx="12"/>
          </p:nvPr>
        </p:nvSpPr>
        <p:spPr/>
        <p:txBody>
          <a:bodyPr/>
          <a:lstStyle/>
          <a:p>
            <a:fld id="{5E4D2043-7E31-4A53-BD33-72A88E682172}" type="slidenum">
              <a:rPr lang="en-US" smtClean="0"/>
              <a:pPr/>
              <a:t>21</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A357B542-5DB9-4A93-80F1-0D0373C6E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67744"/>
            <a:ext cx="11430000" cy="2314575"/>
          </a:xfrm>
          <a:prstGeom prst="rect">
            <a:avLst/>
          </a:prstGeom>
        </p:spPr>
      </p:pic>
    </p:spTree>
    <p:extLst>
      <p:ext uri="{BB962C8B-B14F-4D97-AF65-F5344CB8AC3E}">
        <p14:creationId xmlns:p14="http://schemas.microsoft.com/office/powerpoint/2010/main" val="509630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142CD6-DF01-4C4C-9F08-1B0B6B0911ED}"/>
              </a:ext>
            </a:extLst>
          </p:cNvPr>
          <p:cNvSpPr>
            <a:spLocks noGrp="1"/>
          </p:cNvSpPr>
          <p:nvPr>
            <p:ph idx="1"/>
          </p:nvPr>
        </p:nvSpPr>
        <p:spPr/>
        <p:txBody>
          <a:bodyPr/>
          <a:lstStyle/>
          <a:p>
            <a:pPr marL="344488" lvl="1" indent="0">
              <a:spcBef>
                <a:spcPts val="0"/>
              </a:spcBef>
              <a:buNone/>
            </a:pPr>
            <a:r>
              <a:rPr lang="en-US" sz="3300" dirty="0">
                <a:solidFill>
                  <a:prstClr val="black"/>
                </a:solidFill>
                <a:latin typeface="Calibri"/>
              </a:rPr>
              <a:t>Matt Davis - </a:t>
            </a:r>
            <a:r>
              <a:rPr lang="en-US" sz="3300" dirty="0">
                <a:solidFill>
                  <a:srgbClr val="0070C0"/>
                </a:solidFill>
                <a:latin typeface="Calibri"/>
              </a:rPr>
              <a:t>matthew_davis@swissre.com</a:t>
            </a:r>
          </a:p>
          <a:p>
            <a:pPr marL="344488" lvl="1" indent="0">
              <a:spcBef>
                <a:spcPts val="0"/>
              </a:spcBef>
              <a:buNone/>
            </a:pPr>
            <a:r>
              <a:rPr lang="en-US" sz="3300" dirty="0">
                <a:solidFill>
                  <a:prstClr val="black"/>
                </a:solidFill>
                <a:latin typeface="Calibri"/>
              </a:rPr>
              <a:t>Jim Redeker - </a:t>
            </a:r>
            <a:r>
              <a:rPr lang="en-US" sz="3300" dirty="0">
                <a:solidFill>
                  <a:srgbClr val="0070C0"/>
                </a:solidFill>
                <a:latin typeface="Calibri"/>
              </a:rPr>
              <a:t>james_redeker@swissre.com</a:t>
            </a:r>
          </a:p>
          <a:p>
            <a:endParaRPr lang="en-US" dirty="0"/>
          </a:p>
        </p:txBody>
      </p:sp>
      <p:sp>
        <p:nvSpPr>
          <p:cNvPr id="4" name="Title 3">
            <a:extLst>
              <a:ext uri="{FF2B5EF4-FFF2-40B4-BE49-F238E27FC236}">
                <a16:creationId xmlns:a16="http://schemas.microsoft.com/office/drawing/2014/main" id="{1BD175B5-169E-486F-928C-0613A3F458AE}"/>
              </a:ext>
            </a:extLst>
          </p:cNvPr>
          <p:cNvSpPr>
            <a:spLocks noGrp="1"/>
          </p:cNvSpPr>
          <p:nvPr>
            <p:ph type="title"/>
          </p:nvPr>
        </p:nvSpPr>
        <p:spPr/>
        <p:txBody>
          <a:bodyPr/>
          <a:lstStyle/>
          <a:p>
            <a:r>
              <a:rPr lang="en-US" sz="3200" dirty="0"/>
              <a:t>Panelist Contact Information:</a:t>
            </a:r>
            <a:r>
              <a:rPr lang="en-US" dirty="0"/>
              <a:t>	</a:t>
            </a:r>
          </a:p>
        </p:txBody>
      </p:sp>
      <p:sp>
        <p:nvSpPr>
          <p:cNvPr id="2" name="Slide Number Placeholder 1">
            <a:extLst>
              <a:ext uri="{FF2B5EF4-FFF2-40B4-BE49-F238E27FC236}">
                <a16:creationId xmlns:a16="http://schemas.microsoft.com/office/drawing/2014/main" id="{37DD1DB9-AF74-4CC6-AA54-355681B5186A}"/>
              </a:ext>
            </a:extLst>
          </p:cNvPr>
          <p:cNvSpPr>
            <a:spLocks noGrp="1"/>
          </p:cNvSpPr>
          <p:nvPr>
            <p:ph type="sldNum" sz="quarter" idx="12"/>
          </p:nvPr>
        </p:nvSpPr>
        <p:spPr/>
        <p:txBody>
          <a:bodyPr/>
          <a:lstStyle/>
          <a:p>
            <a:fld id="{5E4D2043-7E31-4A53-BD33-72A88E682172}" type="slidenum">
              <a:rPr lang="en-US" smtClean="0"/>
              <a:pPr/>
              <a:t>22</a:t>
            </a:fld>
            <a:endParaRPr lang="en-US" dirty="0"/>
          </a:p>
        </p:txBody>
      </p:sp>
    </p:spTree>
    <p:extLst>
      <p:ext uri="{BB962C8B-B14F-4D97-AF65-F5344CB8AC3E}">
        <p14:creationId xmlns:p14="http://schemas.microsoft.com/office/powerpoint/2010/main" val="1658035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142CD6-DF01-4C4C-9F08-1B0B6B0911ED}"/>
              </a:ext>
            </a:extLst>
          </p:cNvPr>
          <p:cNvSpPr>
            <a:spLocks noGrp="1"/>
          </p:cNvSpPr>
          <p:nvPr>
            <p:ph idx="1"/>
          </p:nvPr>
        </p:nvSpPr>
        <p:spPr>
          <a:xfrm>
            <a:off x="695325" y="685800"/>
            <a:ext cx="11017250" cy="5335489"/>
          </a:xfrm>
        </p:spPr>
        <p:txBody>
          <a:bodyPr/>
          <a:lstStyle/>
          <a:p>
            <a:pPr algn="ctr"/>
            <a:endParaRPr lang="en-US" sz="5400" dirty="0"/>
          </a:p>
          <a:p>
            <a:pPr algn="ctr"/>
            <a:endParaRPr lang="en-US" sz="5400" dirty="0"/>
          </a:p>
          <a:p>
            <a:pPr marL="0" indent="0" algn="ctr">
              <a:buNone/>
            </a:pPr>
            <a:r>
              <a:rPr lang="en-US" sz="5400" dirty="0"/>
              <a:t>Thank you!</a:t>
            </a:r>
          </a:p>
        </p:txBody>
      </p:sp>
      <p:sp>
        <p:nvSpPr>
          <p:cNvPr id="2" name="Slide Number Placeholder 1">
            <a:extLst>
              <a:ext uri="{FF2B5EF4-FFF2-40B4-BE49-F238E27FC236}">
                <a16:creationId xmlns:a16="http://schemas.microsoft.com/office/drawing/2014/main" id="{37DD1DB9-AF74-4CC6-AA54-355681B5186A}"/>
              </a:ext>
            </a:extLst>
          </p:cNvPr>
          <p:cNvSpPr>
            <a:spLocks noGrp="1"/>
          </p:cNvSpPr>
          <p:nvPr>
            <p:ph type="sldNum" sz="quarter" idx="12"/>
          </p:nvPr>
        </p:nvSpPr>
        <p:spPr/>
        <p:txBody>
          <a:bodyPr/>
          <a:lstStyle/>
          <a:p>
            <a:fld id="{5E4D2043-7E31-4A53-BD33-72A88E682172}" type="slidenum">
              <a:rPr lang="en-US" smtClean="0"/>
              <a:pPr/>
              <a:t>23</a:t>
            </a:fld>
            <a:endParaRPr lang="en-US" dirty="0"/>
          </a:p>
        </p:txBody>
      </p:sp>
    </p:spTree>
    <p:extLst>
      <p:ext uri="{BB962C8B-B14F-4D97-AF65-F5344CB8AC3E}">
        <p14:creationId xmlns:p14="http://schemas.microsoft.com/office/powerpoint/2010/main" val="236439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US" smtClean="0"/>
              <a:pPr/>
              <a:t>24</a:t>
            </a:fld>
            <a:endParaRPr lang="en-US" dirty="0"/>
          </a:p>
        </p:txBody>
      </p:sp>
    </p:spTree>
    <p:extLst>
      <p:ext uri="{BB962C8B-B14F-4D97-AF65-F5344CB8AC3E}">
        <p14:creationId xmlns:p14="http://schemas.microsoft.com/office/powerpoint/2010/main" val="2072276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Legal notice</a:t>
            </a:r>
          </a:p>
        </p:txBody>
      </p:sp>
      <p:sp>
        <p:nvSpPr>
          <p:cNvPr id="3" name="Slide Number Placeholder 2"/>
          <p:cNvSpPr>
            <a:spLocks noGrp="1"/>
          </p:cNvSpPr>
          <p:nvPr>
            <p:ph type="sldNum" sz="quarter" idx="12"/>
          </p:nvPr>
        </p:nvSpPr>
        <p:spPr/>
        <p:txBody>
          <a:bodyPr/>
          <a:lstStyle/>
          <a:p>
            <a:fld id="{5E4D2043-7E31-4A53-BD33-72A88E682172}" type="slidenum">
              <a:rPr lang="en-US" smtClean="0"/>
              <a:pPr/>
              <a:t>25</a:t>
            </a:fld>
            <a:endParaRPr lang="en-US" dirty="0"/>
          </a:p>
        </p:txBody>
      </p:sp>
      <p:sp>
        <p:nvSpPr>
          <p:cNvPr id="4" name="Text Placeholder 3"/>
          <p:cNvSpPr>
            <a:spLocks noGrp="1"/>
          </p:cNvSpPr>
          <p:nvPr>
            <p:ph type="body" sz="quarter" idx="13"/>
          </p:nvPr>
        </p:nvSpPr>
        <p:spPr/>
        <p:txBody>
          <a:bodyPr/>
          <a:lstStyle/>
          <a:p>
            <a:r>
              <a:rPr lang="en-US"/>
              <a:t>©2019 </a:t>
            </a:r>
            <a:r>
              <a:rPr lang="en-US" dirty="0"/>
              <a:t>Swiss Re. All rights reserved. You are not permitted to create any modifications </a:t>
            </a:r>
            <a:br>
              <a:rPr lang="en-US" dirty="0"/>
            </a:br>
            <a:r>
              <a:rPr lang="en-US" dirty="0"/>
              <a:t>or derivative works of this presentation or to use it for commercial or other public purposes </a:t>
            </a:r>
            <a:br>
              <a:rPr lang="en-US" dirty="0"/>
            </a:br>
            <a:r>
              <a:rPr lang="en-US" dirty="0"/>
              <a:t>without the prior written permission of Swiss Re.</a:t>
            </a:r>
          </a:p>
          <a:p>
            <a:r>
              <a:rPr lang="en-US" dirty="0"/>
              <a:t>The information and opinions contained in the presentation are provided as at the date of </a:t>
            </a:r>
            <a:br>
              <a:rPr lang="en-US" dirty="0"/>
            </a:br>
            <a:r>
              <a:rPr lang="en-US" dirty="0"/>
              <a:t>the presentation and are subject to change without notice. Although the information used </a:t>
            </a:r>
            <a:br>
              <a:rPr lang="en-US" dirty="0"/>
            </a:br>
            <a:r>
              <a:rPr lang="en-US" dirty="0"/>
              <a:t>was taken from reliable sources, Swiss Re does not accept any responsibility for the accuracy </a:t>
            </a:r>
            <a:br>
              <a:rPr lang="en-US" dirty="0"/>
            </a:br>
            <a:r>
              <a:rPr lang="en-US" dirty="0"/>
              <a:t>or comprehensiveness of the details given. All liability for the accuracy and completeness </a:t>
            </a:r>
            <a:br>
              <a:rPr lang="en-US" dirty="0"/>
            </a:br>
            <a:r>
              <a:rPr lang="en-US" dirty="0"/>
              <a:t>thereof or for any damage or loss resulting from the use of the information contained in this </a:t>
            </a:r>
            <a:br>
              <a:rPr lang="en-US" dirty="0"/>
            </a:br>
            <a:r>
              <a:rPr lang="en-US" dirty="0"/>
              <a:t>presentation is expressly excluded. Under no circumstances shall Swiss Re or its Group </a:t>
            </a:r>
            <a:br>
              <a:rPr lang="en-US" dirty="0"/>
            </a:br>
            <a:r>
              <a:rPr lang="en-US" dirty="0"/>
              <a:t>companies be liable for any financial or consequential loss relating to this presentation.</a:t>
            </a:r>
          </a:p>
        </p:txBody>
      </p:sp>
    </p:spTree>
    <p:extLst>
      <p:ext uri="{BB962C8B-B14F-4D97-AF65-F5344CB8AC3E}">
        <p14:creationId xmlns:p14="http://schemas.microsoft.com/office/powerpoint/2010/main" val="71566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142CD6-DF01-4C4C-9F08-1B0B6B0911ED}"/>
              </a:ext>
            </a:extLst>
          </p:cNvPr>
          <p:cNvSpPr>
            <a:spLocks noGrp="1"/>
          </p:cNvSpPr>
          <p:nvPr>
            <p:ph idx="1"/>
          </p:nvPr>
        </p:nvSpPr>
        <p:spPr/>
        <p:txBody>
          <a:bodyPr/>
          <a:lstStyle/>
          <a:p>
            <a:r>
              <a:rPr lang="en-US" b="1" dirty="0"/>
              <a:t>Matt Davis - </a:t>
            </a:r>
            <a:r>
              <a:rPr lang="en-US" dirty="0"/>
              <a:t>Matthew is a Vice President and Claims Manager at Swiss Re Corporate Solutions in Kansas City, Missouri, with 26 years of experience working in and for the insurance industry.  He joined Swiss Re in 2004, where he has focused his attention on professional liability claims involving both insurance agents and lawyers throughout the United States and Canada. Matt earned his law degree from the University of Texas.</a:t>
            </a:r>
          </a:p>
          <a:p>
            <a:pPr marL="0" indent="0">
              <a:buNone/>
            </a:pPr>
            <a:endParaRPr lang="en-US" b="1" dirty="0"/>
          </a:p>
          <a:p>
            <a:r>
              <a:rPr lang="en-US" b="1" dirty="0"/>
              <a:t>Jim Redeker -</a:t>
            </a:r>
            <a:r>
              <a:rPr lang="en-US" dirty="0"/>
              <a:t> Jim is a Vice President and Claims Manager at Swiss Re Corporate Solutions in Kansas City, Missouri, with 20 years of experience working in and for the insurance industry.  He joined Swiss Re in 2002, where he has focused his attention on professional liability claims involving insurance agents throughout the United States.  Jim earned his law degree from Washburn University School of Law.</a:t>
            </a:r>
          </a:p>
          <a:p>
            <a:endParaRPr lang="en-US" dirty="0"/>
          </a:p>
        </p:txBody>
      </p:sp>
      <p:sp>
        <p:nvSpPr>
          <p:cNvPr id="4" name="Title 3">
            <a:extLst>
              <a:ext uri="{FF2B5EF4-FFF2-40B4-BE49-F238E27FC236}">
                <a16:creationId xmlns:a16="http://schemas.microsoft.com/office/drawing/2014/main" id="{1BD175B5-169E-486F-928C-0613A3F458AE}"/>
              </a:ext>
            </a:extLst>
          </p:cNvPr>
          <p:cNvSpPr>
            <a:spLocks noGrp="1"/>
          </p:cNvSpPr>
          <p:nvPr>
            <p:ph type="title"/>
          </p:nvPr>
        </p:nvSpPr>
        <p:spPr/>
        <p:txBody>
          <a:bodyPr/>
          <a:lstStyle/>
          <a:p>
            <a:r>
              <a:rPr lang="en-US" dirty="0"/>
              <a:t>Our Panelists</a:t>
            </a:r>
          </a:p>
        </p:txBody>
      </p:sp>
      <p:sp>
        <p:nvSpPr>
          <p:cNvPr id="2" name="Slide Number Placeholder 1">
            <a:extLst>
              <a:ext uri="{FF2B5EF4-FFF2-40B4-BE49-F238E27FC236}">
                <a16:creationId xmlns:a16="http://schemas.microsoft.com/office/drawing/2014/main" id="{37DD1DB9-AF74-4CC6-AA54-355681B5186A}"/>
              </a:ext>
            </a:extLst>
          </p:cNvPr>
          <p:cNvSpPr>
            <a:spLocks noGrp="1"/>
          </p:cNvSpPr>
          <p:nvPr>
            <p:ph type="sldNum" sz="quarter" idx="12"/>
          </p:nvPr>
        </p:nvSpPr>
        <p:spPr/>
        <p:txBody>
          <a:bodyPr/>
          <a:lstStyle/>
          <a:p>
            <a:fld id="{5E4D2043-7E31-4A53-BD33-72A88E682172}" type="slidenum">
              <a:rPr lang="en-US" smtClean="0"/>
              <a:pPr/>
              <a:t>3</a:t>
            </a:fld>
            <a:endParaRPr lang="en-US" dirty="0"/>
          </a:p>
        </p:txBody>
      </p:sp>
    </p:spTree>
    <p:extLst>
      <p:ext uri="{BB962C8B-B14F-4D97-AF65-F5344CB8AC3E}">
        <p14:creationId xmlns:p14="http://schemas.microsoft.com/office/powerpoint/2010/main" val="73241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4D2043-7E31-4A53-BD33-72A88E682172}" type="slidenum">
              <a:rPr lang="en-US" smtClean="0"/>
              <a:pPr/>
              <a:t>4</a:t>
            </a:fld>
            <a:endParaRPr lang="en-US" dirty="0"/>
          </a:p>
        </p:txBody>
      </p:sp>
      <p:sp>
        <p:nvSpPr>
          <p:cNvPr id="3" name="Title 2"/>
          <p:cNvSpPr>
            <a:spLocks noGrp="1"/>
          </p:cNvSpPr>
          <p:nvPr>
            <p:ph type="title"/>
          </p:nvPr>
        </p:nvSpPr>
        <p:spPr/>
        <p:txBody>
          <a:bodyPr/>
          <a:lstStyle/>
          <a:p>
            <a:r>
              <a:rPr lang="en-US" dirty="0"/>
              <a:t>How much is enough?</a:t>
            </a:r>
            <a:br>
              <a:rPr lang="en-US" dirty="0"/>
            </a:br>
            <a:r>
              <a:rPr lang="en-US" sz="2000" dirty="0"/>
              <a:t>A Limits Discussion</a:t>
            </a:r>
            <a:endParaRPr lang="en-US" dirty="0"/>
          </a:p>
        </p:txBody>
      </p:sp>
      <p:sp>
        <p:nvSpPr>
          <p:cNvPr id="5" name="TocLine"/>
          <p:cNvSpPr>
            <a:spLocks noChangeArrowheads="1"/>
          </p:cNvSpPr>
          <p:nvPr/>
        </p:nvSpPr>
        <p:spPr bwMode="auto">
          <a:xfrm>
            <a:off x="882160" y="1600200"/>
            <a:ext cx="3800475" cy="2215991"/>
          </a:xfrm>
          <a:prstGeom prst="rect">
            <a:avLst/>
          </a:prstGeom>
          <a:noFill/>
          <a:ln w="15875" algn="ctr">
            <a:noFill/>
            <a:miter lim="800000"/>
            <a:headEnd/>
            <a:tailEnd/>
          </a:ln>
          <a:effectLst/>
        </p:spPr>
        <p:txBody>
          <a:bodyPr wrap="square" lIns="0" tIns="0" rIns="0" bIns="0">
            <a:spAutoFit/>
          </a:bodyPr>
          <a:lstStyle/>
          <a:p>
            <a:pPr defTabSz="757238">
              <a:spcBef>
                <a:spcPts val="1200"/>
              </a:spcBef>
            </a:pPr>
            <a:r>
              <a:rPr lang="en-US" sz="3600" noProof="1">
                <a:solidFill>
                  <a:srgbClr val="283E36"/>
                </a:solidFill>
                <a:latin typeface="SwissReSans" pitchFamily="34" charset="0"/>
              </a:rPr>
              <a:t>When it comes to picking limits, how much is enough?</a:t>
            </a:r>
          </a:p>
        </p:txBody>
      </p:sp>
      <p:pic>
        <p:nvPicPr>
          <p:cNvPr id="7" name="Picture Placeholder 4"/>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t="23739" b="-1"/>
          <a:stretch/>
        </p:blipFill>
        <p:spPr bwMode="gray">
          <a:xfrm>
            <a:off x="5486400" y="1143000"/>
            <a:ext cx="3589628" cy="1882604"/>
          </a:xfrm>
          <a:prstGeom prst="rect">
            <a:avLst/>
          </a:prstGeom>
          <a:ln w="19050">
            <a:solidFill>
              <a:schemeClr val="tx1"/>
            </a:solidFill>
          </a:ln>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6983" r="1730" b="12977"/>
          <a:stretch/>
        </p:blipFill>
        <p:spPr>
          <a:xfrm>
            <a:off x="8839201" y="2133600"/>
            <a:ext cx="2819400" cy="1722280"/>
          </a:xfrm>
          <a:prstGeom prst="rect">
            <a:avLst/>
          </a:prstGeom>
          <a:ln w="19050">
            <a:solidFill>
              <a:schemeClr val="tx1"/>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6295"/>
          <a:stretch/>
        </p:blipFill>
        <p:spPr>
          <a:xfrm>
            <a:off x="5647028" y="3261342"/>
            <a:ext cx="3429000" cy="2058365"/>
          </a:xfrm>
          <a:prstGeom prst="rect">
            <a:avLst/>
          </a:prstGeom>
          <a:ln w="19050">
            <a:solidFill>
              <a:schemeClr val="tx1"/>
            </a:solidFill>
          </a:ln>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6666" r="50" b="18333"/>
          <a:stretch/>
        </p:blipFill>
        <p:spPr>
          <a:xfrm>
            <a:off x="8839201" y="4191000"/>
            <a:ext cx="2940829" cy="1655044"/>
          </a:xfrm>
          <a:prstGeom prst="rect">
            <a:avLst/>
          </a:prstGeom>
          <a:ln w="19050">
            <a:solidFill>
              <a:schemeClr val="tx1"/>
            </a:solidFill>
          </a:ln>
        </p:spPr>
      </p:pic>
    </p:spTree>
    <p:custDataLst>
      <p:tags r:id="rId1"/>
    </p:custDataLst>
    <p:extLst>
      <p:ext uri="{BB962C8B-B14F-4D97-AF65-F5344CB8AC3E}">
        <p14:creationId xmlns:p14="http://schemas.microsoft.com/office/powerpoint/2010/main" val="342646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Catastrophes</a:t>
            </a:r>
          </a:p>
        </p:txBody>
      </p:sp>
      <p:sp>
        <p:nvSpPr>
          <p:cNvPr id="3" name="Text Placeholder 2"/>
          <p:cNvSpPr>
            <a:spLocks noGrp="1"/>
          </p:cNvSpPr>
          <p:nvPr>
            <p:ph type="body" sz="quarter" idx="12"/>
          </p:nvPr>
        </p:nvSpPr>
        <p:spPr/>
        <p:txBody>
          <a:bodyPr/>
          <a:lstStyle/>
          <a:p>
            <a:endParaRPr lang="en-US" dirty="0"/>
          </a:p>
        </p:txBody>
      </p:sp>
      <p:sp>
        <p:nvSpPr>
          <p:cNvPr id="4" name="Slide Number Placeholder 3"/>
          <p:cNvSpPr>
            <a:spLocks noGrp="1"/>
          </p:cNvSpPr>
          <p:nvPr>
            <p:ph type="sldNum" sz="quarter" idx="15"/>
          </p:nvPr>
        </p:nvSpPr>
        <p:spPr/>
        <p:txBody>
          <a:bodyPr/>
          <a:lstStyle/>
          <a:p>
            <a:fld id="{5E4D2043-7E31-4A53-BD33-72A88E682172}" type="slidenum">
              <a:rPr lang="en-US" smtClean="0"/>
              <a:pPr/>
              <a:t>5</a:t>
            </a:fld>
            <a:endParaRPr lang="en-US" dirty="0"/>
          </a:p>
        </p:txBody>
      </p:sp>
    </p:spTree>
    <p:extLst>
      <p:ext uri="{BB962C8B-B14F-4D97-AF65-F5344CB8AC3E}">
        <p14:creationId xmlns:p14="http://schemas.microsoft.com/office/powerpoint/2010/main" val="35363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991474" cy="692647"/>
          </a:xfrm>
        </p:spPr>
        <p:txBody>
          <a:bodyPr/>
          <a:lstStyle/>
          <a:p>
            <a:r>
              <a:rPr lang="en-US" dirty="0"/>
              <a:t>Weather/Climate Losses</a:t>
            </a:r>
            <a:br>
              <a:rPr lang="en-US" dirty="0"/>
            </a:br>
            <a:r>
              <a:rPr lang="en-US" sz="2000" dirty="0"/>
              <a:t>2018: A Year of Billion Dollar Disasters</a:t>
            </a:r>
            <a:endParaRPr lang="en-GB" sz="2000" dirty="0"/>
          </a:p>
        </p:txBody>
      </p:sp>
      <p:sp>
        <p:nvSpPr>
          <p:cNvPr id="5" name="Slide Number Placeholder 4"/>
          <p:cNvSpPr>
            <a:spLocks noGrp="1"/>
          </p:cNvSpPr>
          <p:nvPr>
            <p:ph type="sldNum" sz="quarter" idx="12"/>
          </p:nvPr>
        </p:nvSpPr>
        <p:spPr/>
        <p:txBody>
          <a:bodyPr/>
          <a:lstStyle/>
          <a:p>
            <a:fld id="{5E4D2043-7E31-4A53-BD33-72A88E682172}" type="slidenum">
              <a:rPr lang="en-GB" smtClean="0"/>
              <a:pPr/>
              <a:t>6</a:t>
            </a:fld>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222" t="4744" r="13779" b="6718"/>
          <a:stretch/>
        </p:blipFill>
        <p:spPr>
          <a:xfrm>
            <a:off x="3113315" y="1600200"/>
            <a:ext cx="5965369" cy="41242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698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Weather/Climate Losses</a:t>
            </a:r>
            <a:br>
              <a:rPr lang="en-US" dirty="0"/>
            </a:br>
            <a:r>
              <a:rPr lang="en-US" sz="2000" dirty="0"/>
              <a:t>How many go uninsured?</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7</a:t>
            </a:fld>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66199" y="1981200"/>
            <a:ext cx="6859601" cy="3429000"/>
          </a:xfrm>
          <a:ln>
            <a:solidFill>
              <a:srgbClr val="E4032E"/>
            </a:solidFill>
          </a:ln>
        </p:spPr>
      </p:pic>
    </p:spTree>
    <p:extLst>
      <p:ext uri="{BB962C8B-B14F-4D97-AF65-F5344CB8AC3E}">
        <p14:creationId xmlns:p14="http://schemas.microsoft.com/office/powerpoint/2010/main" val="156631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Weather/Climate Losses</a:t>
            </a:r>
            <a:br>
              <a:rPr lang="en-US" dirty="0"/>
            </a:br>
            <a:r>
              <a:rPr lang="en-US" sz="2000" dirty="0"/>
              <a:t>How many go uninsured?</a:t>
            </a:r>
            <a:endParaRPr lang="en-US" dirty="0"/>
          </a:p>
        </p:txBody>
      </p:sp>
      <p:sp>
        <p:nvSpPr>
          <p:cNvPr id="4" name="Slide Number Placeholder 3"/>
          <p:cNvSpPr>
            <a:spLocks noGrp="1"/>
          </p:cNvSpPr>
          <p:nvPr>
            <p:ph type="sldNum" sz="quarter" idx="12"/>
          </p:nvPr>
        </p:nvSpPr>
        <p:spPr/>
        <p:txBody>
          <a:bodyPr/>
          <a:lstStyle/>
          <a:p>
            <a:fld id="{5E4D2043-7E31-4A53-BD33-72A88E682172}" type="slidenum">
              <a:rPr lang="en-US" smtClean="0"/>
              <a:pPr/>
              <a:t>8</a:t>
            </a:fld>
            <a:endParaRPr lang="en-US" dirty="0"/>
          </a:p>
        </p:txBody>
      </p:sp>
      <p:pic>
        <p:nvPicPr>
          <p:cNvPr id="11"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2667000" y="1905000"/>
            <a:ext cx="6858000" cy="3428200"/>
          </a:xfrm>
          <a:prstGeom prst="rect">
            <a:avLst/>
          </a:prstGeom>
          <a:ln>
            <a:solidFill>
              <a:srgbClr val="D2032E"/>
            </a:solidFill>
          </a:ln>
        </p:spPr>
      </p:pic>
    </p:spTree>
    <p:extLst>
      <p:ext uri="{BB962C8B-B14F-4D97-AF65-F5344CB8AC3E}">
        <p14:creationId xmlns:p14="http://schemas.microsoft.com/office/powerpoint/2010/main" val="192455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514600" y="1905000"/>
            <a:ext cx="1983204" cy="3352800"/>
          </a:xfrm>
          <a:prstGeom prst="rect">
            <a:avLst/>
          </a:prstGeom>
          <a:solidFill>
            <a:srgbClr val="3E403B"/>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latin typeface="SwissReSans" pitchFamily="34" charset="0"/>
            </a:endParaRPr>
          </a:p>
        </p:txBody>
      </p:sp>
      <p:sp>
        <p:nvSpPr>
          <p:cNvPr id="3" name="Title 2"/>
          <p:cNvSpPr>
            <a:spLocks noGrp="1"/>
          </p:cNvSpPr>
          <p:nvPr>
            <p:ph type="title"/>
          </p:nvPr>
        </p:nvSpPr>
        <p:spPr/>
        <p:txBody>
          <a:bodyPr/>
          <a:lstStyle/>
          <a:p>
            <a:r>
              <a:rPr lang="en-US" dirty="0"/>
              <a:t>Weather/Climate Losses</a:t>
            </a:r>
            <a:br>
              <a:rPr lang="en-US" dirty="0"/>
            </a:br>
            <a:r>
              <a:rPr lang="en-US" sz="2000" dirty="0"/>
              <a:t>How many go </a:t>
            </a:r>
            <a:r>
              <a:rPr lang="en-US" sz="2000" dirty="0" err="1"/>
              <a:t>uninsured?</a:t>
            </a:r>
            <a:r>
              <a:rPr lang="en-US" sz="2000" dirty="0" err="1">
                <a:solidFill>
                  <a:schemeClr val="bg1"/>
                </a:solidFill>
              </a:rPr>
              <a:t>How</a:t>
            </a:r>
            <a:r>
              <a:rPr lang="en-US" sz="2000" dirty="0">
                <a:solidFill>
                  <a:schemeClr val="bg1"/>
                </a:solidFill>
              </a:rPr>
              <a:t> many go uninsured?</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5E4D2043-7E31-4A53-BD33-72A88E682172}" type="slidenum">
              <a:rPr lang="en-US" smtClean="0">
                <a:solidFill>
                  <a:schemeClr val="bg1"/>
                </a:solidFill>
              </a:rPr>
              <a:pPr/>
              <a:t>9</a:t>
            </a:fld>
            <a:endParaRPr lang="en-US"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263"/>
          <a:stretch/>
        </p:blipFill>
        <p:spPr>
          <a:xfrm>
            <a:off x="5075573" y="1905000"/>
            <a:ext cx="4419600" cy="3352800"/>
          </a:xfrm>
          <a:prstGeom prst="rect">
            <a:avLst/>
          </a:prstGeom>
          <a:ln w="6350">
            <a:solidFill>
              <a:srgbClr val="5E603A"/>
            </a:solidFill>
          </a:ln>
          <a:effectLst>
            <a:outerShdw blurRad="50800" dist="38100" dir="2700000" algn="tl" rotWithShape="0">
              <a:prstClr val="black">
                <a:alpha val="40000"/>
              </a:prstClr>
            </a:outerShdw>
          </a:effectLst>
        </p:spPr>
      </p:pic>
      <p:graphicFrame>
        <p:nvGraphicFramePr>
          <p:cNvPr id="8" name="Table 7"/>
          <p:cNvGraphicFramePr>
            <a:graphicFrameLocks noGrp="1"/>
          </p:cNvGraphicFramePr>
          <p:nvPr>
            <p:extLst>
              <p:ext uri="{D42A27DB-BD31-4B8C-83A1-F6EECF244321}">
                <p14:modId xmlns:p14="http://schemas.microsoft.com/office/powerpoint/2010/main" val="3001081513"/>
              </p:ext>
            </p:extLst>
          </p:nvPr>
        </p:nvGraphicFramePr>
        <p:xfrm>
          <a:off x="2720890" y="2080845"/>
          <a:ext cx="1776914" cy="1406770"/>
        </p:xfrm>
        <a:graphic>
          <a:graphicData uri="http://schemas.openxmlformats.org/drawingml/2006/table">
            <a:tbl>
              <a:tblPr>
                <a:tableStyleId>{4F870FC3-41F4-4639-9F92-194A608F593C}</a:tableStyleId>
              </a:tblPr>
              <a:tblGrid>
                <a:gridCol w="1138024">
                  <a:extLst>
                    <a:ext uri="{9D8B030D-6E8A-4147-A177-3AD203B41FA5}">
                      <a16:colId xmlns:a16="http://schemas.microsoft.com/office/drawing/2014/main" val="20000"/>
                    </a:ext>
                  </a:extLst>
                </a:gridCol>
                <a:gridCol w="638890">
                  <a:extLst>
                    <a:ext uri="{9D8B030D-6E8A-4147-A177-3AD203B41FA5}">
                      <a16:colId xmlns:a16="http://schemas.microsoft.com/office/drawing/2014/main" val="20001"/>
                    </a:ext>
                  </a:extLst>
                </a:gridCol>
              </a:tblGrid>
              <a:tr h="209798">
                <a:tc>
                  <a:txBody>
                    <a:bodyPr/>
                    <a:lstStyle/>
                    <a:p>
                      <a:pPr algn="l" fontAlgn="b"/>
                      <a:r>
                        <a:rPr lang="en-US" sz="1800" u="none" strike="noStrike" dirty="0">
                          <a:solidFill>
                            <a:schemeClr val="bg1"/>
                          </a:solidFill>
                          <a:effectLst/>
                        </a:rPr>
                        <a:t>Agency 1</a:t>
                      </a:r>
                      <a:endParaRPr lang="en-US" sz="1800" b="0" i="0" u="none" strike="noStrike" dirty="0">
                        <a:solidFill>
                          <a:schemeClr val="bg1"/>
                        </a:solidFill>
                        <a:effectLst/>
                        <a:latin typeface="SwissReSans" panose="020B0604020202020204" pitchFamily="34" charset="0"/>
                      </a:endParaRPr>
                    </a:p>
                  </a:txBody>
                  <a:tcPr marL="7034" marR="7034" marT="7034" marB="0" anchor="b"/>
                </a:tc>
                <a:tc>
                  <a:txBody>
                    <a:bodyPr/>
                    <a:lstStyle/>
                    <a:p>
                      <a:pPr algn="ctr" fontAlgn="b"/>
                      <a:r>
                        <a:rPr lang="en-US" sz="1800" b="1" u="none" strike="noStrike" dirty="0">
                          <a:solidFill>
                            <a:schemeClr val="bg1"/>
                          </a:solidFill>
                          <a:effectLst/>
                        </a:rPr>
                        <a:t>92</a:t>
                      </a:r>
                      <a:endParaRPr lang="en-US" sz="1800" b="1" i="0" u="none" strike="noStrike" dirty="0">
                        <a:solidFill>
                          <a:schemeClr val="bg1"/>
                        </a:solidFill>
                        <a:effectLst/>
                        <a:latin typeface="SwissReSans" panose="020B0604020202020204" pitchFamily="34" charset="0"/>
                      </a:endParaRPr>
                    </a:p>
                  </a:txBody>
                  <a:tcPr marL="7034" marR="7034" marT="7034" marB="0" anchor="b"/>
                </a:tc>
                <a:extLst>
                  <a:ext uri="{0D108BD9-81ED-4DB2-BD59-A6C34878D82A}">
                    <a16:rowId xmlns:a16="http://schemas.microsoft.com/office/drawing/2014/main" val="10000"/>
                  </a:ext>
                </a:extLst>
              </a:tr>
              <a:tr h="211265">
                <a:tc>
                  <a:txBody>
                    <a:bodyPr/>
                    <a:lstStyle/>
                    <a:p>
                      <a:pPr algn="l" fontAlgn="b"/>
                      <a:r>
                        <a:rPr lang="en-US" sz="1800" u="none" strike="noStrike" dirty="0">
                          <a:solidFill>
                            <a:schemeClr val="bg1"/>
                          </a:solidFill>
                          <a:effectLst/>
                        </a:rPr>
                        <a:t>Agency 2</a:t>
                      </a:r>
                      <a:endParaRPr lang="en-US" sz="1800" b="0" i="0" u="none" strike="noStrike" dirty="0">
                        <a:solidFill>
                          <a:schemeClr val="bg1"/>
                        </a:solidFill>
                        <a:effectLst/>
                        <a:latin typeface="SwissReSans" panose="020B0604020202020204" pitchFamily="34" charset="0"/>
                      </a:endParaRPr>
                    </a:p>
                  </a:txBody>
                  <a:tcPr marL="7034" marR="7034" marT="7034" marB="0" anchor="b"/>
                </a:tc>
                <a:tc>
                  <a:txBody>
                    <a:bodyPr/>
                    <a:lstStyle/>
                    <a:p>
                      <a:pPr algn="ctr" fontAlgn="b"/>
                      <a:r>
                        <a:rPr lang="en-US" sz="1800" b="1" u="none" strike="noStrike" dirty="0">
                          <a:solidFill>
                            <a:schemeClr val="bg1"/>
                          </a:solidFill>
                          <a:effectLst/>
                        </a:rPr>
                        <a:t>62</a:t>
                      </a:r>
                      <a:endParaRPr lang="en-US" sz="1800" b="1" i="0" u="none" strike="noStrike" dirty="0">
                        <a:solidFill>
                          <a:schemeClr val="bg1"/>
                        </a:solidFill>
                        <a:effectLst/>
                        <a:latin typeface="SwissReSans" panose="020B0604020202020204" pitchFamily="34" charset="0"/>
                      </a:endParaRPr>
                    </a:p>
                  </a:txBody>
                  <a:tcPr marL="7034" marR="7034" marT="7034" marB="0" anchor="b"/>
                </a:tc>
                <a:extLst>
                  <a:ext uri="{0D108BD9-81ED-4DB2-BD59-A6C34878D82A}">
                    <a16:rowId xmlns:a16="http://schemas.microsoft.com/office/drawing/2014/main" val="10001"/>
                  </a:ext>
                </a:extLst>
              </a:tr>
              <a:tr h="0">
                <a:tc>
                  <a:txBody>
                    <a:bodyPr/>
                    <a:lstStyle/>
                    <a:p>
                      <a:pPr algn="l" fontAlgn="b"/>
                      <a:r>
                        <a:rPr lang="en-US" sz="1800" u="none" strike="noStrike" dirty="0">
                          <a:solidFill>
                            <a:schemeClr val="bg1"/>
                          </a:solidFill>
                          <a:effectLst/>
                        </a:rPr>
                        <a:t>Agency 3</a:t>
                      </a:r>
                      <a:endParaRPr lang="en-US" sz="1800" b="0" i="0" u="none" strike="noStrike" dirty="0">
                        <a:solidFill>
                          <a:schemeClr val="bg1"/>
                        </a:solidFill>
                        <a:effectLst/>
                        <a:latin typeface="SwissReSans" panose="020B0604020202020204" pitchFamily="34" charset="0"/>
                      </a:endParaRPr>
                    </a:p>
                  </a:txBody>
                  <a:tcPr marL="7034" marR="7034" marT="7034" marB="0" anchor="b"/>
                </a:tc>
                <a:tc>
                  <a:txBody>
                    <a:bodyPr/>
                    <a:lstStyle/>
                    <a:p>
                      <a:pPr algn="ctr" fontAlgn="b"/>
                      <a:r>
                        <a:rPr lang="en-US" sz="1800" b="1" u="none" strike="noStrike" dirty="0">
                          <a:solidFill>
                            <a:schemeClr val="bg1"/>
                          </a:solidFill>
                          <a:effectLst/>
                        </a:rPr>
                        <a:t>49</a:t>
                      </a:r>
                      <a:endParaRPr lang="en-US" sz="1800" b="1" i="0" u="none" strike="noStrike" dirty="0">
                        <a:solidFill>
                          <a:schemeClr val="bg1"/>
                        </a:solidFill>
                        <a:effectLst/>
                        <a:latin typeface="SwissReSans" panose="020B0604020202020204" pitchFamily="34" charset="0"/>
                      </a:endParaRPr>
                    </a:p>
                  </a:txBody>
                  <a:tcPr marL="7034" marR="7034" marT="7034" marB="0" anchor="b"/>
                </a:tc>
                <a:extLst>
                  <a:ext uri="{0D108BD9-81ED-4DB2-BD59-A6C34878D82A}">
                    <a16:rowId xmlns:a16="http://schemas.microsoft.com/office/drawing/2014/main" val="10002"/>
                  </a:ext>
                </a:extLst>
              </a:tr>
              <a:tr h="211265">
                <a:tc>
                  <a:txBody>
                    <a:bodyPr/>
                    <a:lstStyle/>
                    <a:p>
                      <a:pPr algn="l" fontAlgn="b"/>
                      <a:r>
                        <a:rPr lang="en-US" sz="1800" u="none" strike="noStrike">
                          <a:solidFill>
                            <a:schemeClr val="bg1"/>
                          </a:solidFill>
                          <a:effectLst/>
                        </a:rPr>
                        <a:t>Agency 4</a:t>
                      </a:r>
                      <a:endParaRPr lang="en-US" sz="1800" b="0" i="0" u="none" strike="noStrike">
                        <a:solidFill>
                          <a:schemeClr val="bg1"/>
                        </a:solidFill>
                        <a:effectLst/>
                        <a:latin typeface="SwissReSans" panose="020B0604020202020204" pitchFamily="34" charset="0"/>
                      </a:endParaRPr>
                    </a:p>
                  </a:txBody>
                  <a:tcPr marL="7034" marR="7034" marT="7034" marB="0" anchor="b"/>
                </a:tc>
                <a:tc>
                  <a:txBody>
                    <a:bodyPr/>
                    <a:lstStyle/>
                    <a:p>
                      <a:pPr algn="ctr" fontAlgn="b"/>
                      <a:r>
                        <a:rPr lang="en-US" sz="1800" b="1" u="none" strike="noStrike" dirty="0">
                          <a:solidFill>
                            <a:schemeClr val="bg1"/>
                          </a:solidFill>
                          <a:effectLst/>
                        </a:rPr>
                        <a:t>41</a:t>
                      </a:r>
                      <a:endParaRPr lang="en-US" sz="1800" b="1" i="0" u="none" strike="noStrike" dirty="0">
                        <a:solidFill>
                          <a:schemeClr val="bg1"/>
                        </a:solidFill>
                        <a:effectLst/>
                        <a:latin typeface="SwissReSans" panose="020B0604020202020204" pitchFamily="34" charset="0"/>
                      </a:endParaRPr>
                    </a:p>
                  </a:txBody>
                  <a:tcPr marL="7034" marR="7034" marT="7034" marB="0" anchor="b"/>
                </a:tc>
                <a:extLst>
                  <a:ext uri="{0D108BD9-81ED-4DB2-BD59-A6C34878D82A}">
                    <a16:rowId xmlns:a16="http://schemas.microsoft.com/office/drawing/2014/main" val="10003"/>
                  </a:ext>
                </a:extLst>
              </a:tr>
              <a:tr h="211265">
                <a:tc>
                  <a:txBody>
                    <a:bodyPr/>
                    <a:lstStyle/>
                    <a:p>
                      <a:pPr algn="l" fontAlgn="b"/>
                      <a:r>
                        <a:rPr lang="en-US" sz="1800" u="none" strike="noStrike" dirty="0">
                          <a:solidFill>
                            <a:schemeClr val="bg1"/>
                          </a:solidFill>
                          <a:effectLst/>
                        </a:rPr>
                        <a:t>Agency 5</a:t>
                      </a:r>
                      <a:endParaRPr lang="en-US" sz="1800" b="0" i="0" u="none" strike="noStrike" dirty="0">
                        <a:solidFill>
                          <a:schemeClr val="bg1"/>
                        </a:solidFill>
                        <a:effectLst/>
                        <a:latin typeface="SwissReSans" panose="020B0604020202020204" pitchFamily="34" charset="0"/>
                      </a:endParaRPr>
                    </a:p>
                  </a:txBody>
                  <a:tcPr marL="7034" marR="7034" marT="7034" marB="0" anchor="b"/>
                </a:tc>
                <a:tc>
                  <a:txBody>
                    <a:bodyPr/>
                    <a:lstStyle/>
                    <a:p>
                      <a:pPr algn="ctr" fontAlgn="b"/>
                      <a:r>
                        <a:rPr lang="en-US" sz="1800" b="1" u="none" strike="noStrike" dirty="0">
                          <a:solidFill>
                            <a:schemeClr val="bg1"/>
                          </a:solidFill>
                          <a:effectLst/>
                        </a:rPr>
                        <a:t>31</a:t>
                      </a:r>
                      <a:endParaRPr lang="en-US" sz="1800" b="1" i="0" u="none" strike="noStrike" dirty="0">
                        <a:solidFill>
                          <a:schemeClr val="bg1"/>
                        </a:solidFill>
                        <a:effectLst/>
                        <a:latin typeface="SwissReSans" panose="020B0604020202020204" pitchFamily="34" charset="0"/>
                      </a:endParaRPr>
                    </a:p>
                  </a:txBody>
                  <a:tcPr marL="7034" marR="7034" marT="7034" marB="0" anchor="b"/>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413076341"/>
              </p:ext>
            </p:extLst>
          </p:nvPr>
        </p:nvGraphicFramePr>
        <p:xfrm>
          <a:off x="2745204" y="3505200"/>
          <a:ext cx="1752600" cy="1406770"/>
        </p:xfrm>
        <a:graphic>
          <a:graphicData uri="http://schemas.openxmlformats.org/drawingml/2006/table">
            <a:tbl>
              <a:tblPr>
                <a:tableStyleId>{4F870FC3-41F4-4639-9F92-194A608F593C}</a:tableStyleId>
              </a:tblPr>
              <a:tblGrid>
                <a:gridCol w="1117447">
                  <a:extLst>
                    <a:ext uri="{9D8B030D-6E8A-4147-A177-3AD203B41FA5}">
                      <a16:colId xmlns:a16="http://schemas.microsoft.com/office/drawing/2014/main" val="20000"/>
                    </a:ext>
                  </a:extLst>
                </a:gridCol>
                <a:gridCol w="635153">
                  <a:extLst>
                    <a:ext uri="{9D8B030D-6E8A-4147-A177-3AD203B41FA5}">
                      <a16:colId xmlns:a16="http://schemas.microsoft.com/office/drawing/2014/main" val="20001"/>
                    </a:ext>
                  </a:extLst>
                </a:gridCol>
              </a:tblGrid>
              <a:tr h="209798">
                <a:tc>
                  <a:txBody>
                    <a:bodyPr/>
                    <a:lstStyle/>
                    <a:p>
                      <a:pPr algn="l" fontAlgn="b"/>
                      <a:r>
                        <a:rPr lang="en-US" sz="1800" b="0" i="0" u="none" strike="noStrike" dirty="0">
                          <a:solidFill>
                            <a:schemeClr val="bg1"/>
                          </a:solidFill>
                          <a:effectLst/>
                          <a:latin typeface="SwissReSans" panose="020B0604020202020204" pitchFamily="34" charset="0"/>
                        </a:rPr>
                        <a:t>Agency 6</a:t>
                      </a:r>
                    </a:p>
                  </a:txBody>
                  <a:tcPr marL="7034" marR="7034" marT="7034" marB="0" anchor="b"/>
                </a:tc>
                <a:tc>
                  <a:txBody>
                    <a:bodyPr/>
                    <a:lstStyle/>
                    <a:p>
                      <a:pPr algn="ctr" fontAlgn="b"/>
                      <a:r>
                        <a:rPr lang="en-US" sz="1800" b="1" i="0" u="none" strike="noStrike" dirty="0">
                          <a:solidFill>
                            <a:schemeClr val="bg1"/>
                          </a:solidFill>
                          <a:effectLst/>
                          <a:latin typeface="SwissReSans" panose="020B0604020202020204" pitchFamily="34" charset="0"/>
                        </a:rPr>
                        <a:t>29</a:t>
                      </a:r>
                    </a:p>
                  </a:txBody>
                  <a:tcPr marL="7034" marR="7034" marT="7034" marB="0" anchor="b"/>
                </a:tc>
                <a:extLst>
                  <a:ext uri="{0D108BD9-81ED-4DB2-BD59-A6C34878D82A}">
                    <a16:rowId xmlns:a16="http://schemas.microsoft.com/office/drawing/2014/main" val="10000"/>
                  </a:ext>
                </a:extLst>
              </a:tr>
              <a:tr h="211265">
                <a:tc>
                  <a:txBody>
                    <a:bodyPr/>
                    <a:lstStyle/>
                    <a:p>
                      <a:pPr algn="l" fontAlgn="b"/>
                      <a:r>
                        <a:rPr lang="en-US" sz="1800" b="0" i="0" u="none" strike="noStrike" dirty="0">
                          <a:solidFill>
                            <a:schemeClr val="bg1"/>
                          </a:solidFill>
                          <a:effectLst/>
                          <a:latin typeface="SwissReSans" panose="020B0604020202020204" pitchFamily="34" charset="0"/>
                        </a:rPr>
                        <a:t>Agency 7</a:t>
                      </a:r>
                    </a:p>
                  </a:txBody>
                  <a:tcPr marL="7034" marR="7034" marT="7034" marB="0" anchor="b"/>
                </a:tc>
                <a:tc>
                  <a:txBody>
                    <a:bodyPr/>
                    <a:lstStyle/>
                    <a:p>
                      <a:pPr algn="ctr" fontAlgn="b"/>
                      <a:r>
                        <a:rPr lang="en-US" sz="1800" b="1" i="0" u="none" strike="noStrike" dirty="0">
                          <a:solidFill>
                            <a:schemeClr val="bg1"/>
                          </a:solidFill>
                          <a:effectLst/>
                          <a:latin typeface="SwissReSans" panose="020B0604020202020204" pitchFamily="34" charset="0"/>
                        </a:rPr>
                        <a:t>29</a:t>
                      </a:r>
                    </a:p>
                  </a:txBody>
                  <a:tcPr marL="7034" marR="7034" marT="7034" marB="0" anchor="b"/>
                </a:tc>
                <a:extLst>
                  <a:ext uri="{0D108BD9-81ED-4DB2-BD59-A6C34878D82A}">
                    <a16:rowId xmlns:a16="http://schemas.microsoft.com/office/drawing/2014/main" val="10001"/>
                  </a:ext>
                </a:extLst>
              </a:tr>
              <a:tr h="211265">
                <a:tc>
                  <a:txBody>
                    <a:bodyPr/>
                    <a:lstStyle/>
                    <a:p>
                      <a:pPr algn="l" fontAlgn="b"/>
                      <a:r>
                        <a:rPr lang="en-US" sz="1800" b="0" i="0" u="none" strike="noStrike" dirty="0">
                          <a:solidFill>
                            <a:schemeClr val="bg1"/>
                          </a:solidFill>
                          <a:effectLst/>
                          <a:latin typeface="SwissReSans" panose="020B0604020202020204" pitchFamily="34" charset="0"/>
                        </a:rPr>
                        <a:t>Agency 8</a:t>
                      </a:r>
                    </a:p>
                  </a:txBody>
                  <a:tcPr marL="7034" marR="7034" marT="7034" marB="0" anchor="b"/>
                </a:tc>
                <a:tc>
                  <a:txBody>
                    <a:bodyPr/>
                    <a:lstStyle/>
                    <a:p>
                      <a:pPr algn="ctr" fontAlgn="b"/>
                      <a:r>
                        <a:rPr lang="en-US" sz="1800" b="1" i="0" u="none" strike="noStrike" dirty="0">
                          <a:solidFill>
                            <a:schemeClr val="bg1"/>
                          </a:solidFill>
                          <a:effectLst/>
                          <a:latin typeface="SwissReSans" panose="020B0604020202020204" pitchFamily="34" charset="0"/>
                        </a:rPr>
                        <a:t>26</a:t>
                      </a:r>
                    </a:p>
                  </a:txBody>
                  <a:tcPr marL="7034" marR="7034" marT="7034" marB="0" anchor="b"/>
                </a:tc>
                <a:extLst>
                  <a:ext uri="{0D108BD9-81ED-4DB2-BD59-A6C34878D82A}">
                    <a16:rowId xmlns:a16="http://schemas.microsoft.com/office/drawing/2014/main" val="10002"/>
                  </a:ext>
                </a:extLst>
              </a:tr>
              <a:tr h="211265">
                <a:tc>
                  <a:txBody>
                    <a:bodyPr/>
                    <a:lstStyle/>
                    <a:p>
                      <a:pPr algn="l" fontAlgn="b"/>
                      <a:r>
                        <a:rPr lang="en-US" sz="1800" b="0" i="0" u="none" strike="noStrike" dirty="0">
                          <a:solidFill>
                            <a:schemeClr val="bg1"/>
                          </a:solidFill>
                          <a:effectLst/>
                          <a:latin typeface="SwissReSans" panose="020B0604020202020204" pitchFamily="34" charset="0"/>
                        </a:rPr>
                        <a:t>Agency 9</a:t>
                      </a:r>
                    </a:p>
                  </a:txBody>
                  <a:tcPr marL="7034" marR="7034" marT="7034" marB="0" anchor="b"/>
                </a:tc>
                <a:tc>
                  <a:txBody>
                    <a:bodyPr/>
                    <a:lstStyle/>
                    <a:p>
                      <a:pPr algn="ctr" fontAlgn="b"/>
                      <a:r>
                        <a:rPr lang="en-US" sz="1800" b="1" i="0" u="none" strike="noStrike" dirty="0">
                          <a:solidFill>
                            <a:schemeClr val="bg1"/>
                          </a:solidFill>
                          <a:effectLst/>
                          <a:latin typeface="SwissReSans" panose="020B0604020202020204" pitchFamily="34" charset="0"/>
                        </a:rPr>
                        <a:t>26</a:t>
                      </a:r>
                    </a:p>
                  </a:txBody>
                  <a:tcPr marL="7034" marR="7034" marT="7034" marB="0" anchor="b"/>
                </a:tc>
                <a:extLst>
                  <a:ext uri="{0D108BD9-81ED-4DB2-BD59-A6C34878D82A}">
                    <a16:rowId xmlns:a16="http://schemas.microsoft.com/office/drawing/2014/main" val="10003"/>
                  </a:ext>
                </a:extLst>
              </a:tr>
              <a:tr h="211265">
                <a:tc>
                  <a:txBody>
                    <a:bodyPr/>
                    <a:lstStyle/>
                    <a:p>
                      <a:pPr algn="l" fontAlgn="b"/>
                      <a:r>
                        <a:rPr lang="en-US" sz="1800" b="0" i="0" u="none" strike="noStrike" dirty="0">
                          <a:solidFill>
                            <a:schemeClr val="bg1"/>
                          </a:solidFill>
                          <a:effectLst/>
                          <a:latin typeface="SwissReSans" panose="020B0604020202020204" pitchFamily="34" charset="0"/>
                        </a:rPr>
                        <a:t>Agency 10</a:t>
                      </a:r>
                    </a:p>
                  </a:txBody>
                  <a:tcPr marL="7034" marR="7034" marT="7034" marB="0" anchor="b"/>
                </a:tc>
                <a:tc>
                  <a:txBody>
                    <a:bodyPr/>
                    <a:lstStyle/>
                    <a:p>
                      <a:pPr algn="ctr" fontAlgn="b"/>
                      <a:r>
                        <a:rPr lang="en-US" sz="1800" b="1" i="0" u="none" strike="noStrike" dirty="0">
                          <a:solidFill>
                            <a:schemeClr val="bg1"/>
                          </a:solidFill>
                          <a:effectLst/>
                          <a:latin typeface="SwissReSans" panose="020B0604020202020204" pitchFamily="34" charset="0"/>
                        </a:rPr>
                        <a:t>24</a:t>
                      </a:r>
                    </a:p>
                  </a:txBody>
                  <a:tcPr marL="7034" marR="7034" marT="7034"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6155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SR1104"/>
  <p:tag name="LANGUAGE" val="1033"/>
  <p:tag name="PRESENTATIONSTYLE" val="0"/>
  <p:tag name="COLORPAIR" val="1"/>
  <p:tag name="CLASSIFICATION" val="0"/>
  <p:tag name="AIPLABEL" val="Internal"/>
</p:tagLst>
</file>

<file path=ppt/tags/tag1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foot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1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footer"/>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4.xml><?xml version="1.0" encoding="utf-8"?>
<p:tagLst xmlns:a="http://schemas.openxmlformats.org/drawingml/2006/main" xmlns:r="http://schemas.openxmlformats.org/officeDocument/2006/relationships" xmlns:p="http://schemas.openxmlformats.org/presentationml/2006/main">
  <p:tag name="SHAPETYPE" val="footer"/>
</p:tagLst>
</file>

<file path=ppt/tags/tag2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xml><?xml version="1.0" encoding="utf-8"?>
<p:tagLst xmlns:a="http://schemas.openxmlformats.org/drawingml/2006/main" xmlns:r="http://schemas.openxmlformats.org/officeDocument/2006/relationships" xmlns:p="http://schemas.openxmlformats.org/presentationml/2006/main">
  <p:tag name="SHAPETYPE" val="footer"/>
</p:tagLst>
</file>

<file path=ppt/tags/tag3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4.xml><?xml version="1.0" encoding="utf-8"?>
<p:tagLst xmlns:a="http://schemas.openxmlformats.org/drawingml/2006/main" xmlns:r="http://schemas.openxmlformats.org/officeDocument/2006/relationships" xmlns:p="http://schemas.openxmlformats.org/presentationml/2006/main">
  <p:tag name="SHAPETYPE" val="footer"/>
</p:tagLst>
</file>

<file path=ppt/tags/tag3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3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7.xml><?xml version="1.0" encoding="utf-8"?>
<p:tagLst xmlns:a="http://schemas.openxmlformats.org/drawingml/2006/main" xmlns:r="http://schemas.openxmlformats.org/officeDocument/2006/relationships" xmlns:p="http://schemas.openxmlformats.org/presentationml/2006/main">
  <p:tag name="SHAPETYPE" val="Background"/>
</p:tagLst>
</file>

<file path=ppt/tags/tag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SHAPETYPE" val="footer"/>
</p:tagLst>
</file>

<file path=ppt/tags/tag4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3.xml><?xml version="1.0" encoding="utf-8"?>
<p:tagLst xmlns:a="http://schemas.openxmlformats.org/drawingml/2006/main" xmlns:r="http://schemas.openxmlformats.org/officeDocument/2006/relationships" xmlns:p="http://schemas.openxmlformats.org/presentationml/2006/main">
  <p:tag name="SHAPETYPE" val="Classification"/>
  <p:tag name="COLORTAG" val="l"/>
</p:tagLst>
</file>

<file path=ppt/tags/tag44.xml><?xml version="1.0" encoding="utf-8"?>
<p:tagLst xmlns:a="http://schemas.openxmlformats.org/drawingml/2006/main" xmlns:r="http://schemas.openxmlformats.org/officeDocument/2006/relationships" xmlns:p="http://schemas.openxmlformats.org/presentationml/2006/main">
  <p:tag name="SHAPETYPE" val="Logo"/>
  <p:tag name="COLORTAG" val="l"/>
  <p:tag name="LOGO" val="2"/>
</p:tagLst>
</file>

<file path=ppt/tags/tag45.xml><?xml version="1.0" encoding="utf-8"?>
<p:tagLst xmlns:a="http://schemas.openxmlformats.org/drawingml/2006/main" xmlns:r="http://schemas.openxmlformats.org/officeDocument/2006/relationships" xmlns:p="http://schemas.openxmlformats.org/presentationml/2006/main">
  <p:tag name="SLIDETYPE" val="14"/>
</p:tagLst>
</file>

<file path=ppt/tags/tag46.xml><?xml version="1.0" encoding="utf-8"?>
<p:tagLst xmlns:a="http://schemas.openxmlformats.org/drawingml/2006/main" xmlns:r="http://schemas.openxmlformats.org/officeDocument/2006/relationships" xmlns:p="http://schemas.openxmlformats.org/presentationml/2006/main">
  <p:tag name="SHAPETYPE" val="Background"/>
  <p:tag name="LOGOCOLORTAG" val="L"/>
  <p:tag name="FOOTERCOLORTAG" val="L"/>
  <p:tag name="SLIDENUMBERCOLORTAG" val="L"/>
  <p:tag name="TITLECOLORTAG" val="W"/>
  <p:tag name="PRESENTATIONSTYLE" val="0"/>
  <p:tag name="COLORPAIR" val="1"/>
  <p:tag name="NAME" val="112_Tornado"/>
  <p:tag name="CATEGORY" val="03 - Risks &amp; Catastrophes"/>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2"/>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2"/>
</p:tagLst>
</file>

<file path=ppt/tags/tag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xml><?xml version="1.0" encoding="utf-8"?>
<p:tagLst xmlns:a="http://schemas.openxmlformats.org/drawingml/2006/main" xmlns:r="http://schemas.openxmlformats.org/officeDocument/2006/relationships" xmlns:p="http://schemas.openxmlformats.org/presentationml/2006/main">
  <p:tag name="SHAPETYPE" val="Background"/>
</p:tagLst>
</file>

<file path=ppt/theme/theme1.xml><?xml version="1.0" encoding="utf-8"?>
<a:theme xmlns:a="http://schemas.openxmlformats.org/drawingml/2006/main" name="SwissR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potx" id="{E2868796-B6B7-4456-B50B-68487EE1F8B0}" vid="{12D83CE0-67E2-445E-8BA9-02C228FF6D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0.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1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3.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4.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5.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6.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7.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8.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9.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SwissRe_169</Template>
  <TotalTime>18049</TotalTime>
  <Words>1170</Words>
  <Application>Microsoft Office PowerPoint</Application>
  <PresentationFormat>Widescreen</PresentationFormat>
  <Paragraphs>136</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SwissReSans</vt:lpstr>
      <vt:lpstr>SwissReSans Light</vt:lpstr>
      <vt:lpstr>Wingdings</vt:lpstr>
      <vt:lpstr>Arial</vt:lpstr>
      <vt:lpstr>Calibri</vt:lpstr>
      <vt:lpstr>SwissRe</vt:lpstr>
      <vt:lpstr>How much is enough? </vt:lpstr>
      <vt:lpstr>Administrative Details</vt:lpstr>
      <vt:lpstr>Our Panelists</vt:lpstr>
      <vt:lpstr>How much is enough? A Limits Discussion</vt:lpstr>
      <vt:lpstr>Natural Catastrophes</vt:lpstr>
      <vt:lpstr>Weather/Climate Losses 2018: A Year of Billion Dollar Disasters</vt:lpstr>
      <vt:lpstr>Weather/Climate Losses How many go uninsured?</vt:lpstr>
      <vt:lpstr>Weather/Climate Losses How many go uninsured?</vt:lpstr>
      <vt:lpstr>Weather/Climate Losses How many go uninsured?How many go uninsured?</vt:lpstr>
      <vt:lpstr>Man-Made Disasters</vt:lpstr>
      <vt:lpstr>Man-Made Disasters 2017: A Catastrophic Year</vt:lpstr>
      <vt:lpstr>Man-Made Disasters A case study: Lac Mégantic</vt:lpstr>
      <vt:lpstr>Man-Made Disasters A case study: West Fertilizer Company</vt:lpstr>
      <vt:lpstr>PowerPoint Presentation</vt:lpstr>
      <vt:lpstr>PowerPoint Presentation</vt:lpstr>
      <vt:lpstr>Man-Made Disasters Case Studies: Terminix and U-Haul</vt:lpstr>
      <vt:lpstr>Man-Made Disasters Case Studies: Indemnity Agreements</vt:lpstr>
      <vt:lpstr>High Severity U.S. Agents Claims</vt:lpstr>
      <vt:lpstr>U.S. Agents Experience Largest Losses – 2000-2019</vt:lpstr>
      <vt:lpstr>Conclusion How much is enough? – A limits discussion</vt:lpstr>
      <vt:lpstr>Big “I” Related Resources: </vt:lpstr>
      <vt:lpstr>Panelist Contact Information: </vt:lpstr>
      <vt:lpstr>PowerPoint Presentation</vt:lpstr>
      <vt:lpstr>PowerPoint Presentation</vt:lpstr>
      <vt:lpstr>Legal notice</vt:lpstr>
    </vt:vector>
  </TitlesOfParts>
  <Company>Swiss 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BroadStreet Partners - A Limits Discussion</dc:title>
  <dc:creator>AMKDAM</dc:creator>
  <cp:lastModifiedBy>Pam Andrews</cp:lastModifiedBy>
  <cp:revision>113</cp:revision>
  <dcterms:created xsi:type="dcterms:W3CDTF">2019-05-17T14:34:09Z</dcterms:created>
  <dcterms:modified xsi:type="dcterms:W3CDTF">2020-01-22T18:03:42Z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iteId">
    <vt:lpwstr>45597f60-6e37-4be7-acfb-4c9e23b261ea</vt:lpwstr>
  </property>
  <property fmtid="{D5CDD505-2E9C-101B-9397-08002B2CF9AE}" pid="4" name="MSIP_Label_90c2fedb-0da6-4717-8531-d16a1b9930f4_Owner">
    <vt:lpwstr>Matthew_Davis@swissre.com</vt:lpwstr>
  </property>
  <property fmtid="{D5CDD505-2E9C-101B-9397-08002B2CF9AE}" pid="5" name="MSIP_Label_90c2fedb-0da6-4717-8531-d16a1b9930f4_SetDate">
    <vt:lpwstr>2019-08-12T20:42:19.6369193Z</vt:lpwstr>
  </property>
  <property fmtid="{D5CDD505-2E9C-101B-9397-08002B2CF9AE}" pid="6" name="MSIP_Label_90c2fedb-0da6-4717-8531-d16a1b9930f4_Name">
    <vt:lpwstr>Internal</vt:lpwstr>
  </property>
  <property fmtid="{D5CDD505-2E9C-101B-9397-08002B2CF9AE}" pid="7" name="MSIP_Label_90c2fedb-0da6-4717-8531-d16a1b9930f4_Application">
    <vt:lpwstr>Microsoft Azure Information Protection</vt:lpwstr>
  </property>
  <property fmtid="{D5CDD505-2E9C-101B-9397-08002B2CF9AE}" pid="8" name="MSIP_Label_90c2fedb-0da6-4717-8531-d16a1b9930f4_Extended_MSFT_Method">
    <vt:lpwstr>Automatic</vt:lpwstr>
  </property>
  <property fmtid="{D5CDD505-2E9C-101B-9397-08002B2CF9AE}" pid="9" name="Sensitivity">
    <vt:lpwstr>Internal</vt:lpwstr>
  </property>
</Properties>
</file>