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0" r:id="rId2"/>
    <p:sldId id="259" r:id="rId3"/>
    <p:sldId id="278" r:id="rId4"/>
    <p:sldId id="290" r:id="rId5"/>
    <p:sldId id="282" r:id="rId6"/>
    <p:sldId id="284" r:id="rId7"/>
    <p:sldId id="283" r:id="rId8"/>
    <p:sldId id="289" r:id="rId9"/>
    <p:sldId id="286" r:id="rId10"/>
    <p:sldId id="287" r:id="rId11"/>
    <p:sldId id="288" r:id="rId12"/>
    <p:sldId id="292" r:id="rId13"/>
    <p:sldId id="291" r:id="rId14"/>
    <p:sldId id="293" r:id="rId15"/>
    <p:sldId id="294" r:id="rId16"/>
    <p:sldId id="276" r:id="rId17"/>
    <p:sldId id="295" r:id="rId18"/>
    <p:sldId id="296" r:id="rId19"/>
    <p:sldId id="297" r:id="rId20"/>
    <p:sldId id="273" r:id="rId21"/>
    <p:sldId id="300" r:id="rId22"/>
    <p:sldId id="301" r:id="rId23"/>
    <p:sldId id="311" r:id="rId24"/>
    <p:sldId id="312" r:id="rId25"/>
    <p:sldId id="313" r:id="rId26"/>
    <p:sldId id="314" r:id="rId27"/>
    <p:sldId id="315" r:id="rId28"/>
    <p:sldId id="317" r:id="rId29"/>
    <p:sldId id="318" r:id="rId30"/>
    <p:sldId id="316" r:id="rId31"/>
    <p:sldId id="319" r:id="rId32"/>
    <p:sldId id="299" r:id="rId33"/>
    <p:sldId id="274" r:id="rId34"/>
    <p:sldId id="27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4BCD1A-B65B-4300-8404-AF07C917E20B}">
          <p14:sldIdLst>
            <p14:sldId id="320"/>
            <p14:sldId id="259"/>
            <p14:sldId id="278"/>
            <p14:sldId id="290"/>
            <p14:sldId id="282"/>
            <p14:sldId id="284"/>
            <p14:sldId id="283"/>
            <p14:sldId id="289"/>
            <p14:sldId id="286"/>
            <p14:sldId id="287"/>
            <p14:sldId id="288"/>
            <p14:sldId id="292"/>
            <p14:sldId id="291"/>
            <p14:sldId id="293"/>
            <p14:sldId id="294"/>
          </p14:sldIdLst>
        </p14:section>
        <p14:section name="Untitled Section" id="{92AC8918-E4AA-4331-88BB-BBCBF274EF1E}">
          <p14:sldIdLst>
            <p14:sldId id="276"/>
            <p14:sldId id="295"/>
            <p14:sldId id="296"/>
            <p14:sldId id="297"/>
            <p14:sldId id="273"/>
            <p14:sldId id="300"/>
            <p14:sldId id="301"/>
            <p14:sldId id="311"/>
            <p14:sldId id="312"/>
            <p14:sldId id="313"/>
            <p14:sldId id="314"/>
            <p14:sldId id="315"/>
            <p14:sldId id="317"/>
            <p14:sldId id="318"/>
            <p14:sldId id="316"/>
            <p14:sldId id="319"/>
            <p14:sldId id="299"/>
            <p14:sldId id="274"/>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p:cViewPr varScale="1">
        <p:scale>
          <a:sx n="112" d="100"/>
          <a:sy n="112" d="100"/>
        </p:scale>
        <p:origin x="8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98385-B6E3-4FA4-BF21-B3C6AA93BD75}" type="datetimeFigureOut">
              <a:rPr lang="en-US" smtClean="0"/>
              <a:t>9/14/2017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E3F00-1184-4E94-B247-0E5FB988A839}" type="slidenum">
              <a:rPr lang="en-US" smtClean="0"/>
              <a:t>‹#›</a:t>
            </a:fld>
            <a:endParaRPr lang="en-US"/>
          </a:p>
        </p:txBody>
      </p:sp>
    </p:spTree>
    <p:extLst>
      <p:ext uri="{BB962C8B-B14F-4D97-AF65-F5344CB8AC3E}">
        <p14:creationId xmlns:p14="http://schemas.microsoft.com/office/powerpoint/2010/main" val="58995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&amp; Steve</a:t>
            </a:r>
            <a:endParaRPr lang="en-US" dirty="0"/>
          </a:p>
        </p:txBody>
      </p:sp>
      <p:sp>
        <p:nvSpPr>
          <p:cNvPr id="4" name="Slide Number Placeholder 3"/>
          <p:cNvSpPr>
            <a:spLocks noGrp="1"/>
          </p:cNvSpPr>
          <p:nvPr>
            <p:ph type="sldNum" sz="quarter" idx="10"/>
          </p:nvPr>
        </p:nvSpPr>
        <p:spPr/>
        <p:txBody>
          <a:bodyPr/>
          <a:lstStyle/>
          <a:p>
            <a:fld id="{5C9E3F00-1184-4E94-B247-0E5FB988A839}" type="slidenum">
              <a:rPr lang="en-US" smtClean="0"/>
              <a:t>5</a:t>
            </a:fld>
            <a:endParaRPr lang="en-US"/>
          </a:p>
        </p:txBody>
      </p:sp>
    </p:spTree>
    <p:extLst>
      <p:ext uri="{BB962C8B-B14F-4D97-AF65-F5344CB8AC3E}">
        <p14:creationId xmlns:p14="http://schemas.microsoft.com/office/powerpoint/2010/main" val="58033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a:t>
            </a:r>
            <a:r>
              <a:rPr lang="en-US" smtClean="0"/>
              <a:t>&amp; Steve</a:t>
            </a:r>
            <a:endParaRPr lang="en-US"/>
          </a:p>
        </p:txBody>
      </p:sp>
      <p:sp>
        <p:nvSpPr>
          <p:cNvPr id="4" name="Slide Number Placeholder 3"/>
          <p:cNvSpPr>
            <a:spLocks noGrp="1"/>
          </p:cNvSpPr>
          <p:nvPr>
            <p:ph type="sldNum" sz="quarter" idx="10"/>
          </p:nvPr>
        </p:nvSpPr>
        <p:spPr/>
        <p:txBody>
          <a:bodyPr/>
          <a:lstStyle/>
          <a:p>
            <a:fld id="{5C9E3F00-1184-4E94-B247-0E5FB988A839}" type="slidenum">
              <a:rPr lang="en-US" smtClean="0"/>
              <a:t>6</a:t>
            </a:fld>
            <a:endParaRPr lang="en-US"/>
          </a:p>
        </p:txBody>
      </p:sp>
    </p:spTree>
    <p:extLst>
      <p:ext uri="{BB962C8B-B14F-4D97-AF65-F5344CB8AC3E}">
        <p14:creationId xmlns:p14="http://schemas.microsoft.com/office/powerpoint/2010/main" val="288332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a:t>
            </a:r>
            <a:r>
              <a:rPr lang="en-US" smtClean="0"/>
              <a:t>&amp; Steve</a:t>
            </a:r>
            <a:endParaRPr lang="en-US"/>
          </a:p>
        </p:txBody>
      </p:sp>
      <p:sp>
        <p:nvSpPr>
          <p:cNvPr id="4" name="Slide Number Placeholder 3"/>
          <p:cNvSpPr>
            <a:spLocks noGrp="1"/>
          </p:cNvSpPr>
          <p:nvPr>
            <p:ph type="sldNum" sz="quarter" idx="10"/>
          </p:nvPr>
        </p:nvSpPr>
        <p:spPr/>
        <p:txBody>
          <a:bodyPr/>
          <a:lstStyle/>
          <a:p>
            <a:fld id="{5C9E3F00-1184-4E94-B247-0E5FB988A839}" type="slidenum">
              <a:rPr lang="en-US" smtClean="0"/>
              <a:t>7</a:t>
            </a:fld>
            <a:endParaRPr lang="en-US"/>
          </a:p>
        </p:txBody>
      </p:sp>
    </p:spTree>
    <p:extLst>
      <p:ext uri="{BB962C8B-B14F-4D97-AF65-F5344CB8AC3E}">
        <p14:creationId xmlns:p14="http://schemas.microsoft.com/office/powerpoint/2010/main" val="3711312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33B4D6-EDB0-4E15-AC96-232C5C7ACDF6}"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30390148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3B4D6-EDB0-4E15-AC96-232C5C7ACDF6}"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426660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3B4D6-EDB0-4E15-AC96-232C5C7ACDF6}"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3622889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033B4D6-EDB0-4E15-AC96-232C5C7ACDF6}"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
        <p:nvSpPr>
          <p:cNvPr id="7" name="Rectangle 6"/>
          <p:cNvSpPr/>
          <p:nvPr userDrawn="1"/>
        </p:nvSpPr>
        <p:spPr>
          <a:xfrm>
            <a:off x="0" y="0"/>
            <a:ext cx="9144000"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1103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3B4D6-EDB0-4E15-AC96-232C5C7ACDF6}"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5702245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3B4D6-EDB0-4E15-AC96-232C5C7ACDF6}"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8307225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33B4D6-EDB0-4E15-AC96-232C5C7ACDF6}"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6854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33B4D6-EDB0-4E15-AC96-232C5C7ACDF6}"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244607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33B4D6-EDB0-4E15-AC96-232C5C7ACDF6}"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22002378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B4D6-EDB0-4E15-AC96-232C5C7ACDF6}"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AA6A9-EE30-48A1-ABF5-60ECC4C0C417}"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717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3B4D6-EDB0-4E15-AC96-232C5C7ACDF6}"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28135378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3B4D6-EDB0-4E15-AC96-232C5C7ACDF6}"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83610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3B4D6-EDB0-4E15-AC96-232C5C7ACDF6}" type="datetimeFigureOut">
              <a:rPr lang="en-US" smtClean="0"/>
              <a:t>9/14/2017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AA6A9-EE30-48A1-ABF5-60ECC4C0C417}"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1801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ichard_lund@swissre.com" TargetMode="External"/><Relationship Id="rId2" Type="http://schemas.openxmlformats.org/officeDocument/2006/relationships/hyperlink" Target="mailto:matthew_davis@swissr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Richard_lund@swissre.com" TargetMode="External"/><Relationship Id="rId2" Type="http://schemas.openxmlformats.org/officeDocument/2006/relationships/hyperlink" Target="mailto:matthew_davis@swissr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4218707504"/>
              </p:ext>
            </p:extLst>
          </p:nvPr>
        </p:nvGraphicFramePr>
        <p:xfrm>
          <a:off x="-1" y="0"/>
          <a:ext cx="9145059" cy="6858000"/>
        </p:xfrm>
        <a:graphic>
          <a:graphicData uri="http://schemas.openxmlformats.org/presentationml/2006/ole">
            <mc:AlternateContent xmlns:mc="http://schemas.openxmlformats.org/markup-compatibility/2006">
              <mc:Choice xmlns:v="urn:schemas-microsoft-com:vml" Requires="v">
                <p:oleObj spid="_x0000_s6150" name="Presentation" r:id="rId3" imgW="4570378" imgH="3427305" progId="PowerPoint.Show.12">
                  <p:embed/>
                </p:oleObj>
              </mc:Choice>
              <mc:Fallback>
                <p:oleObj name="Presentation" r:id="rId3" imgW="4570378" imgH="3427305" progId="PowerPoint.Show.12">
                  <p:embed/>
                  <p:pic>
                    <p:nvPicPr>
                      <p:cNvPr id="0" name=""/>
                      <p:cNvPicPr/>
                      <p:nvPr/>
                    </p:nvPicPr>
                    <p:blipFill>
                      <a:blip r:embed="rId4"/>
                      <a:stretch>
                        <a:fillRect/>
                      </a:stretch>
                    </p:blipFill>
                    <p:spPr>
                      <a:xfrm>
                        <a:off x="-1" y="0"/>
                        <a:ext cx="9145059" cy="6858000"/>
                      </a:xfrm>
                      <a:prstGeom prst="rect">
                        <a:avLst/>
                      </a:prstGeom>
                    </p:spPr>
                  </p:pic>
                </p:oleObj>
              </mc:Fallback>
            </mc:AlternateContent>
          </a:graphicData>
        </a:graphic>
      </p:graphicFrame>
    </p:spTree>
    <p:extLst>
      <p:ext uri="{BB962C8B-B14F-4D97-AF65-F5344CB8AC3E}">
        <p14:creationId xmlns:p14="http://schemas.microsoft.com/office/powerpoint/2010/main" val="1060975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Mold: Steve Rockey</a:t>
            </a:r>
            <a:endParaRPr lang="en-US" dirty="0"/>
          </a:p>
        </p:txBody>
      </p:sp>
      <p:sp>
        <p:nvSpPr>
          <p:cNvPr id="3" name="Content Placeholder 2"/>
          <p:cNvSpPr>
            <a:spLocks noGrp="1"/>
          </p:cNvSpPr>
          <p:nvPr>
            <p:ph idx="1"/>
          </p:nvPr>
        </p:nvSpPr>
        <p:spPr/>
        <p:txBody>
          <a:bodyPr/>
          <a:lstStyle/>
          <a:p>
            <a:r>
              <a:rPr lang="en-US" dirty="0" smtClean="0"/>
              <a:t>Problems deceivingly look small</a:t>
            </a:r>
          </a:p>
          <a:p>
            <a:endParaRPr lang="en-US" dirty="0"/>
          </a:p>
          <a:p>
            <a:r>
              <a:rPr lang="en-US" dirty="0" smtClean="0"/>
              <a:t>Pollution </a:t>
            </a:r>
            <a:r>
              <a:rPr lang="en-US" dirty="0" smtClean="0"/>
              <a:t>exclusion</a:t>
            </a:r>
            <a:endParaRPr lang="en-US" dirty="0"/>
          </a:p>
        </p:txBody>
      </p:sp>
    </p:spTree>
    <p:extLst>
      <p:ext uri="{BB962C8B-B14F-4D97-AF65-F5344CB8AC3E}">
        <p14:creationId xmlns:p14="http://schemas.microsoft.com/office/powerpoint/2010/main" val="417512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Mold: Linda Ferguson</a:t>
            </a:r>
            <a:endParaRPr lang="en-US" dirty="0"/>
          </a:p>
        </p:txBody>
      </p:sp>
      <p:sp>
        <p:nvSpPr>
          <p:cNvPr id="3" name="Content Placeholder 2"/>
          <p:cNvSpPr>
            <a:spLocks noGrp="1"/>
          </p:cNvSpPr>
          <p:nvPr>
            <p:ph idx="1"/>
          </p:nvPr>
        </p:nvSpPr>
        <p:spPr/>
        <p:txBody>
          <a:bodyPr>
            <a:normAutofit lnSpcReduction="10000"/>
          </a:bodyPr>
          <a:lstStyle/>
          <a:p>
            <a:r>
              <a:rPr lang="en-US" b="1" dirty="0" smtClean="0"/>
              <a:t>Commercial </a:t>
            </a:r>
            <a:r>
              <a:rPr lang="en-US" b="1" dirty="0"/>
              <a:t>Property </a:t>
            </a:r>
            <a:endParaRPr lang="en-US" dirty="0"/>
          </a:p>
          <a:p>
            <a:pPr lvl="1"/>
            <a:r>
              <a:rPr lang="en-US" dirty="0"/>
              <a:t>Exclusion</a:t>
            </a:r>
          </a:p>
          <a:p>
            <a:pPr lvl="1"/>
            <a:r>
              <a:rPr lang="en-US" dirty="0"/>
              <a:t>Limited aggregate coverage </a:t>
            </a:r>
          </a:p>
          <a:p>
            <a:pPr lvl="1"/>
            <a:r>
              <a:rPr lang="en-US" dirty="0"/>
              <a:t>Additional limits available at a cost</a:t>
            </a:r>
          </a:p>
          <a:p>
            <a:r>
              <a:rPr lang="en-US" b="1" dirty="0"/>
              <a:t>Personal Lines</a:t>
            </a:r>
            <a:endParaRPr lang="en-US" dirty="0"/>
          </a:p>
          <a:p>
            <a:pPr lvl="1"/>
            <a:r>
              <a:rPr lang="en-US" dirty="0"/>
              <a:t>Exclusion</a:t>
            </a:r>
          </a:p>
          <a:p>
            <a:pPr lvl="1"/>
            <a:r>
              <a:rPr lang="en-US" dirty="0"/>
              <a:t>Limited coverage subject to insured’s knowledge and action </a:t>
            </a:r>
          </a:p>
          <a:p>
            <a:pPr lvl="1"/>
            <a:r>
              <a:rPr lang="en-US" dirty="0"/>
              <a:t>Additional coverage available at a cost</a:t>
            </a:r>
          </a:p>
          <a:p>
            <a:endParaRPr lang="en-US" dirty="0"/>
          </a:p>
        </p:txBody>
      </p:sp>
    </p:spTree>
    <p:extLst>
      <p:ext uri="{BB962C8B-B14F-4D97-AF65-F5344CB8AC3E}">
        <p14:creationId xmlns:p14="http://schemas.microsoft.com/office/powerpoint/2010/main" val="59907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743200"/>
            <a:ext cx="7391400" cy="769441"/>
          </a:xfrm>
          <a:prstGeom prst="rect">
            <a:avLst/>
          </a:prstGeom>
        </p:spPr>
        <p:txBody>
          <a:bodyPr wrap="square">
            <a:spAutoFit/>
          </a:bodyPr>
          <a:lstStyle/>
          <a:p>
            <a:r>
              <a:rPr lang="en-US" sz="4400" b="1" dirty="0" smtClean="0"/>
              <a:t>    Emerging </a:t>
            </a:r>
            <a:r>
              <a:rPr lang="en-US" sz="4400" b="1" dirty="0"/>
              <a:t>Exposure: </a:t>
            </a:r>
            <a:r>
              <a:rPr lang="en-US" sz="4400" b="1" dirty="0" smtClean="0"/>
              <a:t>Drones</a:t>
            </a:r>
            <a:endParaRPr lang="en-US" sz="4400" b="1" dirty="0"/>
          </a:p>
        </p:txBody>
      </p:sp>
    </p:spTree>
    <p:extLst>
      <p:ext uri="{BB962C8B-B14F-4D97-AF65-F5344CB8AC3E}">
        <p14:creationId xmlns:p14="http://schemas.microsoft.com/office/powerpoint/2010/main" val="27614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Drones: Matt Davis</a:t>
            </a:r>
            <a:endParaRPr lang="en-US" dirty="0"/>
          </a:p>
        </p:txBody>
      </p:sp>
      <p:sp>
        <p:nvSpPr>
          <p:cNvPr id="3" name="Content Placeholder 2"/>
          <p:cNvSpPr>
            <a:spLocks noGrp="1"/>
          </p:cNvSpPr>
          <p:nvPr>
            <p:ph idx="1"/>
          </p:nvPr>
        </p:nvSpPr>
        <p:spPr/>
        <p:txBody>
          <a:bodyPr/>
          <a:lstStyle/>
          <a:p>
            <a:r>
              <a:rPr lang="en-US" dirty="0" smtClean="0"/>
              <a:t>Personal &amp; </a:t>
            </a:r>
            <a:r>
              <a:rPr lang="en-US" dirty="0" smtClean="0"/>
              <a:t>commercial uses </a:t>
            </a:r>
            <a:r>
              <a:rPr lang="en-US" dirty="0" smtClean="0"/>
              <a:t>for </a:t>
            </a:r>
            <a:r>
              <a:rPr lang="en-US" dirty="0" smtClean="0"/>
              <a:t>drones</a:t>
            </a:r>
            <a:endParaRPr lang="en-US" dirty="0" smtClean="0"/>
          </a:p>
          <a:p>
            <a:endParaRPr lang="en-US" dirty="0"/>
          </a:p>
          <a:p>
            <a:r>
              <a:rPr lang="en-US" dirty="0" smtClean="0"/>
              <a:t>FAA </a:t>
            </a:r>
            <a:r>
              <a:rPr lang="en-US" dirty="0" smtClean="0"/>
              <a:t>registrations</a:t>
            </a:r>
            <a:endParaRPr lang="en-US" dirty="0" smtClean="0"/>
          </a:p>
          <a:p>
            <a:endParaRPr lang="en-US" dirty="0"/>
          </a:p>
          <a:p>
            <a:r>
              <a:rPr lang="en-US" dirty="0" smtClean="0"/>
              <a:t>Cost</a:t>
            </a:r>
            <a:endParaRPr lang="en-US" dirty="0"/>
          </a:p>
        </p:txBody>
      </p:sp>
    </p:spTree>
    <p:extLst>
      <p:ext uri="{BB962C8B-B14F-4D97-AF65-F5344CB8AC3E}">
        <p14:creationId xmlns:p14="http://schemas.microsoft.com/office/powerpoint/2010/main" val="46651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Drones: Steve Rockey</a:t>
            </a:r>
            <a:endParaRPr lang="en-US" dirty="0"/>
          </a:p>
        </p:txBody>
      </p:sp>
      <p:sp>
        <p:nvSpPr>
          <p:cNvPr id="3" name="Content Placeholder 2"/>
          <p:cNvSpPr>
            <a:spLocks noGrp="1"/>
          </p:cNvSpPr>
          <p:nvPr>
            <p:ph idx="1"/>
          </p:nvPr>
        </p:nvSpPr>
        <p:spPr/>
        <p:txBody>
          <a:bodyPr/>
          <a:lstStyle/>
          <a:p>
            <a:r>
              <a:rPr lang="en-US" dirty="0" smtClean="0"/>
              <a:t>Coverage </a:t>
            </a:r>
            <a:r>
              <a:rPr lang="en-US" dirty="0" smtClean="0"/>
              <a:t>concerns</a:t>
            </a:r>
            <a:endParaRPr lang="en-US" dirty="0" smtClean="0"/>
          </a:p>
          <a:p>
            <a:endParaRPr lang="en-US" dirty="0"/>
          </a:p>
          <a:p>
            <a:r>
              <a:rPr lang="en-US" dirty="0" smtClean="0"/>
              <a:t>Failure to </a:t>
            </a:r>
            <a:r>
              <a:rPr lang="en-US" dirty="0" smtClean="0"/>
              <a:t>register </a:t>
            </a:r>
            <a:r>
              <a:rPr lang="en-US" dirty="0" smtClean="0"/>
              <a:t>w/ FAA</a:t>
            </a:r>
          </a:p>
          <a:p>
            <a:endParaRPr lang="en-US" dirty="0"/>
          </a:p>
          <a:p>
            <a:r>
              <a:rPr lang="en-US" dirty="0" smtClean="0"/>
              <a:t>Key exclusions or limitations</a:t>
            </a:r>
            <a:endParaRPr lang="en-US" dirty="0"/>
          </a:p>
        </p:txBody>
      </p:sp>
    </p:spTree>
    <p:extLst>
      <p:ext uri="{BB962C8B-B14F-4D97-AF65-F5344CB8AC3E}">
        <p14:creationId xmlns:p14="http://schemas.microsoft.com/office/powerpoint/2010/main" val="1173074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Drones: Linda Ferguson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Commercial lines</a:t>
            </a:r>
            <a:endParaRPr lang="en-US" dirty="0"/>
          </a:p>
          <a:p>
            <a:pPr lvl="1"/>
            <a:r>
              <a:rPr lang="en-US" dirty="0"/>
              <a:t>No drone property coverage</a:t>
            </a:r>
          </a:p>
          <a:p>
            <a:pPr lvl="1"/>
            <a:r>
              <a:rPr lang="en-US" dirty="0"/>
              <a:t>All aircraft bi/</a:t>
            </a:r>
            <a:r>
              <a:rPr lang="en-US" dirty="0" err="1"/>
              <a:t>pd</a:t>
            </a:r>
            <a:r>
              <a:rPr lang="en-US" dirty="0"/>
              <a:t> liability excluded under CG 00 01.</a:t>
            </a:r>
          </a:p>
          <a:p>
            <a:pPr lvl="1"/>
            <a:r>
              <a:rPr lang="en-US" dirty="0"/>
              <a:t>No aircraft pi/</a:t>
            </a:r>
            <a:r>
              <a:rPr lang="en-US" dirty="0" err="1"/>
              <a:t>ai</a:t>
            </a:r>
            <a:r>
              <a:rPr lang="en-US" dirty="0"/>
              <a:t> liability exclusion under CG 00 01.</a:t>
            </a:r>
          </a:p>
          <a:p>
            <a:pPr lvl="1"/>
            <a:r>
              <a:rPr lang="en-US" dirty="0"/>
              <a:t>CG 21 09 mandatory exclusion eliminates all drone liability.</a:t>
            </a:r>
          </a:p>
          <a:p>
            <a:pPr lvl="1"/>
            <a:r>
              <a:rPr lang="en-US" dirty="0"/>
              <a:t>Coverage available by ISO CGL endorsements</a:t>
            </a:r>
          </a:p>
          <a:p>
            <a:pPr lvl="1"/>
            <a:r>
              <a:rPr lang="en-US" dirty="0"/>
              <a:t>Aviation markets can provide both property and liability coverage with aircraft policies.</a:t>
            </a:r>
          </a:p>
          <a:p>
            <a:r>
              <a:rPr lang="en-US" b="1" dirty="0"/>
              <a:t>Personal Lines</a:t>
            </a:r>
            <a:endParaRPr lang="en-US" dirty="0"/>
          </a:p>
          <a:p>
            <a:pPr lvl="1"/>
            <a:r>
              <a:rPr lang="en-US" dirty="0"/>
              <a:t>As long as drone meets the definition as a model or hobby aircraft coverage is not excluded. </a:t>
            </a:r>
          </a:p>
          <a:p>
            <a:pPr lvl="1"/>
            <a:r>
              <a:rPr lang="en-US" dirty="0"/>
              <a:t>Business use of drone is excluded.</a:t>
            </a:r>
          </a:p>
          <a:p>
            <a:endParaRPr lang="en-US" dirty="0"/>
          </a:p>
        </p:txBody>
      </p:sp>
    </p:spTree>
    <p:extLst>
      <p:ext uri="{BB962C8B-B14F-4D97-AF65-F5344CB8AC3E}">
        <p14:creationId xmlns:p14="http://schemas.microsoft.com/office/powerpoint/2010/main" val="3171240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362200"/>
            <a:ext cx="6781800" cy="830997"/>
          </a:xfrm>
          <a:prstGeom prst="rect">
            <a:avLst/>
          </a:prstGeom>
          <a:noFill/>
        </p:spPr>
        <p:txBody>
          <a:bodyPr wrap="square" rtlCol="0">
            <a:spAutoFit/>
          </a:bodyPr>
          <a:lstStyle/>
          <a:p>
            <a:pPr algn="ctr"/>
            <a:r>
              <a:rPr lang="en-US" sz="4800" b="1" dirty="0" smtClean="0"/>
              <a:t>Emerging Exposure: Cyber</a:t>
            </a:r>
            <a:endParaRPr lang="en-US" sz="4800" b="1" dirty="0"/>
          </a:p>
        </p:txBody>
      </p:sp>
    </p:spTree>
    <p:extLst>
      <p:ext uri="{BB962C8B-B14F-4D97-AF65-F5344CB8AC3E}">
        <p14:creationId xmlns:p14="http://schemas.microsoft.com/office/powerpoint/2010/main" val="463367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Matt Davis</a:t>
            </a:r>
            <a:endParaRPr lang="en-US" dirty="0"/>
          </a:p>
        </p:txBody>
      </p:sp>
      <p:sp>
        <p:nvSpPr>
          <p:cNvPr id="3" name="Content Placeholder 2"/>
          <p:cNvSpPr>
            <a:spLocks noGrp="1"/>
          </p:cNvSpPr>
          <p:nvPr>
            <p:ph idx="1"/>
          </p:nvPr>
        </p:nvSpPr>
        <p:spPr/>
        <p:txBody>
          <a:bodyPr/>
          <a:lstStyle/>
          <a:p>
            <a:r>
              <a:rPr lang="en-US" dirty="0" smtClean="0"/>
              <a:t>Cost of a major cyber attack</a:t>
            </a:r>
          </a:p>
          <a:p>
            <a:endParaRPr lang="en-US" dirty="0" smtClean="0"/>
          </a:p>
          <a:p>
            <a:r>
              <a:rPr lang="en-US" dirty="0" smtClean="0"/>
              <a:t>Effects on the bottom line</a:t>
            </a:r>
          </a:p>
          <a:p>
            <a:endParaRPr lang="en-US" dirty="0" smtClean="0"/>
          </a:p>
          <a:p>
            <a:r>
              <a:rPr lang="en-US" dirty="0" smtClean="0"/>
              <a:t>Social Engineering attacks</a:t>
            </a:r>
          </a:p>
          <a:p>
            <a:endParaRPr lang="en-US" dirty="0" smtClean="0"/>
          </a:p>
        </p:txBody>
      </p:sp>
    </p:spTree>
    <p:extLst>
      <p:ext uri="{BB962C8B-B14F-4D97-AF65-F5344CB8AC3E}">
        <p14:creationId xmlns:p14="http://schemas.microsoft.com/office/powerpoint/2010/main" val="1057212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Steve Rockey</a:t>
            </a:r>
            <a:endParaRPr lang="en-US" dirty="0"/>
          </a:p>
        </p:txBody>
      </p:sp>
      <p:sp>
        <p:nvSpPr>
          <p:cNvPr id="3" name="Content Placeholder 2"/>
          <p:cNvSpPr>
            <a:spLocks noGrp="1"/>
          </p:cNvSpPr>
          <p:nvPr>
            <p:ph idx="1"/>
          </p:nvPr>
        </p:nvSpPr>
        <p:spPr/>
        <p:txBody>
          <a:bodyPr/>
          <a:lstStyle/>
          <a:p>
            <a:r>
              <a:rPr lang="en-US" dirty="0" smtClean="0"/>
              <a:t>E&amp;O </a:t>
            </a:r>
            <a:r>
              <a:rPr lang="en-US" dirty="0" smtClean="0"/>
              <a:t>problems</a:t>
            </a:r>
            <a:endParaRPr lang="en-US" dirty="0" smtClean="0"/>
          </a:p>
          <a:p>
            <a:endParaRPr lang="en-US" dirty="0" smtClean="0"/>
          </a:p>
          <a:p>
            <a:r>
              <a:rPr lang="en-US" dirty="0" smtClean="0"/>
              <a:t>New </a:t>
            </a:r>
            <a:r>
              <a:rPr lang="en-US" dirty="0" smtClean="0"/>
              <a:t>products</a:t>
            </a:r>
            <a:endParaRPr lang="en-US" dirty="0" smtClean="0"/>
          </a:p>
          <a:p>
            <a:endParaRPr lang="en-US" dirty="0"/>
          </a:p>
        </p:txBody>
      </p:sp>
    </p:spTree>
    <p:extLst>
      <p:ext uri="{BB962C8B-B14F-4D97-AF65-F5344CB8AC3E}">
        <p14:creationId xmlns:p14="http://schemas.microsoft.com/office/powerpoint/2010/main" val="386983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Linda Ferguson</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Excluded from ISO forms</a:t>
            </a:r>
          </a:p>
          <a:p>
            <a:pPr lvl="0"/>
            <a:endParaRPr lang="en-US" dirty="0" smtClean="0"/>
          </a:p>
          <a:p>
            <a:pPr lvl="0"/>
            <a:r>
              <a:rPr lang="en-US" dirty="0" smtClean="0"/>
              <a:t>An </a:t>
            </a:r>
            <a:r>
              <a:rPr lang="en-US" dirty="0"/>
              <a:t>undefined coverage that is being defined by the insurance companies that are designing the coverage</a:t>
            </a:r>
          </a:p>
          <a:p>
            <a:pPr lvl="0"/>
            <a:endParaRPr lang="en-US" dirty="0" smtClean="0"/>
          </a:p>
          <a:p>
            <a:pPr lvl="0"/>
            <a:r>
              <a:rPr lang="en-US" dirty="0" smtClean="0"/>
              <a:t>First </a:t>
            </a:r>
            <a:r>
              <a:rPr lang="en-US" dirty="0"/>
              <a:t>party coverage </a:t>
            </a:r>
          </a:p>
          <a:p>
            <a:pPr lvl="0"/>
            <a:endParaRPr lang="en-US" dirty="0" smtClean="0"/>
          </a:p>
          <a:p>
            <a:pPr lvl="0"/>
            <a:r>
              <a:rPr lang="en-US" dirty="0" smtClean="0"/>
              <a:t>Third </a:t>
            </a:r>
            <a:r>
              <a:rPr lang="en-US" dirty="0"/>
              <a:t>party coverage</a:t>
            </a:r>
          </a:p>
          <a:p>
            <a:endParaRPr lang="en-US" dirty="0"/>
          </a:p>
        </p:txBody>
      </p:sp>
    </p:spTree>
    <p:extLst>
      <p:ext uri="{BB962C8B-B14F-4D97-AF65-F5344CB8AC3E}">
        <p14:creationId xmlns:p14="http://schemas.microsoft.com/office/powerpoint/2010/main" val="2281369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Details</a:t>
            </a:r>
            <a:endParaRPr lang="en-US" dirty="0"/>
          </a:p>
        </p:txBody>
      </p:sp>
      <p:sp>
        <p:nvSpPr>
          <p:cNvPr id="3" name="Content Placeholder 2"/>
          <p:cNvSpPr>
            <a:spLocks noGrp="1"/>
          </p:cNvSpPr>
          <p:nvPr>
            <p:ph idx="1"/>
          </p:nvPr>
        </p:nvSpPr>
        <p:spPr/>
        <p:txBody>
          <a:bodyPr>
            <a:normAutofit/>
          </a:bodyPr>
          <a:lstStyle/>
          <a:p>
            <a:r>
              <a:rPr lang="en-US" sz="2400" dirty="0" smtClean="0"/>
              <a:t>Attendees are in listen only mode. </a:t>
            </a:r>
          </a:p>
          <a:p>
            <a:r>
              <a:rPr lang="en-US" sz="2400" dirty="0" smtClean="0"/>
              <a:t>Questions?</a:t>
            </a:r>
            <a:r>
              <a:rPr lang="en-US" sz="2400" dirty="0"/>
              <a:t> </a:t>
            </a:r>
            <a:r>
              <a:rPr lang="en-US" sz="2400" dirty="0" smtClean="0"/>
              <a:t>Please use the </a:t>
            </a:r>
            <a:r>
              <a:rPr lang="en-US" sz="2400" dirty="0" err="1" smtClean="0"/>
              <a:t>Gotowebinar</a:t>
            </a:r>
            <a:r>
              <a:rPr lang="en-US" sz="2400" dirty="0" smtClean="0"/>
              <a:t> questions feature in the upper </a:t>
            </a:r>
            <a:r>
              <a:rPr lang="en-US" sz="2400" dirty="0"/>
              <a:t>right </a:t>
            </a:r>
            <a:r>
              <a:rPr lang="en-US" sz="2400" dirty="0" smtClean="0"/>
              <a:t>and we will do our best to respond.</a:t>
            </a:r>
          </a:p>
          <a:p>
            <a:r>
              <a:rPr lang="en-US" sz="2400" dirty="0"/>
              <a:t>For panelist questions after the webinar: </a:t>
            </a:r>
          </a:p>
          <a:p>
            <a:pPr lvl="1"/>
            <a:r>
              <a:rPr lang="en-US" sz="1600" dirty="0" smtClean="0"/>
              <a:t>Linda Ferguson, CPCU-  lindaf@roughnotes.com</a:t>
            </a:r>
          </a:p>
          <a:p>
            <a:pPr lvl="1"/>
            <a:r>
              <a:rPr lang="en-US" sz="1600" dirty="0" smtClean="0"/>
              <a:t>Steven Rockey- SteveR@erslaw.com </a:t>
            </a:r>
          </a:p>
          <a:p>
            <a:pPr lvl="1"/>
            <a:r>
              <a:rPr lang="en-US" sz="1600" dirty="0" smtClean="0"/>
              <a:t>Matt Davis- </a:t>
            </a:r>
            <a:r>
              <a:rPr lang="en-US" sz="1600" dirty="0" smtClean="0">
                <a:hlinkClick r:id="rId2"/>
              </a:rPr>
              <a:t>matthew_davis@swissre.com</a:t>
            </a:r>
            <a:endParaRPr lang="en-US" sz="1600" dirty="0" smtClean="0"/>
          </a:p>
          <a:p>
            <a:pPr lvl="1"/>
            <a:r>
              <a:rPr lang="en-US" sz="1600" dirty="0" smtClean="0"/>
              <a:t>Richard Lund – </a:t>
            </a:r>
            <a:r>
              <a:rPr lang="en-US" sz="1600" dirty="0" smtClean="0">
                <a:hlinkClick r:id="rId3"/>
              </a:rPr>
              <a:t>Richard_lund@swissre.com</a:t>
            </a:r>
            <a:endParaRPr lang="en-US" sz="1600" dirty="0" smtClean="0"/>
          </a:p>
          <a:p>
            <a:pPr lvl="1"/>
            <a:endParaRPr lang="en-US" sz="1600" dirty="0" smtClean="0"/>
          </a:p>
          <a:p>
            <a:r>
              <a:rPr lang="en-US" sz="2400" dirty="0" smtClean="0"/>
              <a:t>No </a:t>
            </a:r>
            <a:r>
              <a:rPr lang="en-US" sz="2400" dirty="0"/>
              <a:t>CE or loss control credit for listening to today’s discussion</a:t>
            </a:r>
            <a:r>
              <a:rPr lang="en-US" sz="2400" dirty="0" smtClean="0"/>
              <a:t>.</a:t>
            </a:r>
          </a:p>
          <a:p>
            <a:r>
              <a:rPr lang="en-US" sz="2400" dirty="0"/>
              <a:t>The slides and audio will be available on E&amp;O Happens soon.</a:t>
            </a:r>
          </a:p>
          <a:p>
            <a:pPr marL="0" indent="0">
              <a:buNone/>
            </a:pPr>
            <a:endParaRPr lang="en-US" sz="2400" b="1" dirty="0"/>
          </a:p>
          <a:p>
            <a:endParaRPr lang="en-US" sz="2400" dirty="0" smtClean="0"/>
          </a:p>
          <a:p>
            <a:pPr marL="457200" lvl="1" indent="0">
              <a:buNone/>
            </a:pPr>
            <a:endParaRPr lang="en-US" sz="2400" dirty="0" smtClean="0">
              <a:solidFill>
                <a:srgbClr val="0000FF"/>
              </a:solidFill>
            </a:endParaRPr>
          </a:p>
        </p:txBody>
      </p:sp>
    </p:spTree>
    <p:extLst>
      <p:ext uri="{BB962C8B-B14F-4D97-AF65-F5344CB8AC3E}">
        <p14:creationId xmlns:p14="http://schemas.microsoft.com/office/powerpoint/2010/main" val="2819951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667000"/>
            <a:ext cx="7239000" cy="769441"/>
          </a:xfrm>
          <a:prstGeom prst="rect">
            <a:avLst/>
          </a:prstGeom>
          <a:noFill/>
        </p:spPr>
        <p:txBody>
          <a:bodyPr wrap="square" rtlCol="0">
            <a:spAutoFit/>
          </a:bodyPr>
          <a:lstStyle/>
          <a:p>
            <a:pPr algn="ctr"/>
            <a:r>
              <a:rPr lang="en-US" sz="4400" b="1" dirty="0" smtClean="0"/>
              <a:t>Emerged Exposure: Websites</a:t>
            </a:r>
            <a:endParaRPr lang="en-US" sz="4400" b="1" dirty="0"/>
          </a:p>
        </p:txBody>
      </p:sp>
    </p:spTree>
    <p:extLst>
      <p:ext uri="{BB962C8B-B14F-4D97-AF65-F5344CB8AC3E}">
        <p14:creationId xmlns:p14="http://schemas.microsoft.com/office/powerpoint/2010/main" val="3388362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Matt Davis</a:t>
            </a:r>
            <a:endParaRPr lang="en-US" dirty="0"/>
          </a:p>
        </p:txBody>
      </p:sp>
      <p:sp>
        <p:nvSpPr>
          <p:cNvPr id="3" name="Content Placeholder 2"/>
          <p:cNvSpPr>
            <a:spLocks noGrp="1"/>
          </p:cNvSpPr>
          <p:nvPr>
            <p:ph idx="1"/>
          </p:nvPr>
        </p:nvSpPr>
        <p:spPr/>
        <p:txBody>
          <a:bodyPr/>
          <a:lstStyle/>
          <a:p>
            <a:r>
              <a:rPr lang="en-US" dirty="0" smtClean="0"/>
              <a:t>"Insurance </a:t>
            </a:r>
            <a:r>
              <a:rPr lang="en-US" dirty="0"/>
              <a:t>can be confusing, let our </a:t>
            </a:r>
            <a:r>
              <a:rPr lang="en-US" b="1" dirty="0"/>
              <a:t>experts</a:t>
            </a:r>
            <a:r>
              <a:rPr lang="en-US" dirty="0"/>
              <a:t> guide you through the insurance maze</a:t>
            </a:r>
            <a:r>
              <a:rPr lang="en-US" dirty="0" smtClean="0"/>
              <a:t>.”</a:t>
            </a:r>
          </a:p>
          <a:p>
            <a:r>
              <a:rPr lang="en-US" dirty="0" smtClean="0"/>
              <a:t>Let </a:t>
            </a:r>
            <a:r>
              <a:rPr lang="en-US" dirty="0"/>
              <a:t>us be your business partner!"  or   "... our professionals will work hard to insure that you are </a:t>
            </a:r>
            <a:r>
              <a:rPr lang="en-US" b="1" i="1" dirty="0"/>
              <a:t>fully covered</a:t>
            </a:r>
            <a:r>
              <a:rPr lang="en-US" dirty="0"/>
              <a:t> for all those risks that most apply to </a:t>
            </a:r>
            <a:r>
              <a:rPr lang="en-US" dirty="0" smtClean="0"/>
              <a:t>you“</a:t>
            </a:r>
          </a:p>
          <a:p>
            <a:r>
              <a:rPr lang="en-US" dirty="0" smtClean="0"/>
              <a:t>“we'll </a:t>
            </a:r>
            <a:r>
              <a:rPr lang="en-US" dirty="0"/>
              <a:t>produce the most complete plan to </a:t>
            </a:r>
            <a:r>
              <a:rPr lang="en-US" b="1" i="1" dirty="0"/>
              <a:t>safeguard</a:t>
            </a:r>
            <a:r>
              <a:rPr lang="en-US" dirty="0"/>
              <a:t> your business."</a:t>
            </a:r>
          </a:p>
          <a:p>
            <a:endParaRPr lang="en-US" dirty="0"/>
          </a:p>
        </p:txBody>
      </p:sp>
    </p:spTree>
    <p:extLst>
      <p:ext uri="{BB962C8B-B14F-4D97-AF65-F5344CB8AC3E}">
        <p14:creationId xmlns:p14="http://schemas.microsoft.com/office/powerpoint/2010/main" val="974861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Steve Rockey</a:t>
            </a:r>
            <a:endParaRPr lang="en-US" dirty="0"/>
          </a:p>
        </p:txBody>
      </p:sp>
      <p:sp>
        <p:nvSpPr>
          <p:cNvPr id="3" name="Content Placeholder 2"/>
          <p:cNvSpPr>
            <a:spLocks noGrp="1"/>
          </p:cNvSpPr>
          <p:nvPr>
            <p:ph idx="1"/>
          </p:nvPr>
        </p:nvSpPr>
        <p:spPr/>
        <p:txBody>
          <a:bodyPr/>
          <a:lstStyle/>
          <a:p>
            <a:r>
              <a:rPr lang="en-US" dirty="0"/>
              <a:t>Plaintiffs’ lawyers in E&amp;O claims are quoting from web sites in </a:t>
            </a:r>
            <a:r>
              <a:rPr lang="en-US" dirty="0" smtClean="0"/>
              <a:t>complaints, depositions, trials, etc.</a:t>
            </a:r>
          </a:p>
          <a:p>
            <a:r>
              <a:rPr lang="en-US" dirty="0" smtClean="0"/>
              <a:t>The web </a:t>
            </a:r>
            <a:r>
              <a:rPr lang="en-US" dirty="0"/>
              <a:t>page will make the argument for plaintiff’s </a:t>
            </a:r>
            <a:r>
              <a:rPr lang="en-US" dirty="0" smtClean="0"/>
              <a:t>attorney</a:t>
            </a:r>
          </a:p>
          <a:p>
            <a:r>
              <a:rPr lang="en-US" dirty="0" smtClean="0"/>
              <a:t>Consumer Protection Act claim</a:t>
            </a:r>
          </a:p>
          <a:p>
            <a:r>
              <a:rPr lang="en-US" dirty="0" smtClean="0"/>
              <a:t>Website advertising should be general and not overpromise</a:t>
            </a:r>
            <a:endParaRPr lang="en-US" dirty="0"/>
          </a:p>
        </p:txBody>
      </p:sp>
    </p:spTree>
    <p:extLst>
      <p:ext uri="{BB962C8B-B14F-4D97-AF65-F5344CB8AC3E}">
        <p14:creationId xmlns:p14="http://schemas.microsoft.com/office/powerpoint/2010/main" val="805507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362201"/>
            <a:ext cx="4495800" cy="1363405"/>
          </a:xfrm>
          <a:prstGeom prst="rect">
            <a:avLst/>
          </a:prstGeom>
        </p:spPr>
      </p:pic>
    </p:spTree>
    <p:extLst>
      <p:ext uri="{BB962C8B-B14F-4D97-AF65-F5344CB8AC3E}">
        <p14:creationId xmlns:p14="http://schemas.microsoft.com/office/powerpoint/2010/main" val="3799216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Object 2"/>
          <p:cNvGraphicFramePr>
            <a:graphicFrameLocks noChangeAspect="1"/>
          </p:cNvGraphicFramePr>
          <p:nvPr/>
        </p:nvGraphicFramePr>
        <p:xfrm>
          <a:off x="1676400" y="762000"/>
          <a:ext cx="5486400" cy="4876800"/>
        </p:xfrm>
        <a:graphic>
          <a:graphicData uri="http://schemas.openxmlformats.org/presentationml/2006/ole">
            <mc:AlternateContent xmlns:mc="http://schemas.openxmlformats.org/markup-compatibility/2006">
              <mc:Choice xmlns:v="urn:schemas-microsoft-com:vml" Requires="v">
                <p:oleObj spid="_x0000_s4113" name="Document" r:id="rId3" imgW="5949456" imgH="8084426" progId="Word.Document.12">
                  <p:embed/>
                </p:oleObj>
              </mc:Choice>
              <mc:Fallback>
                <p:oleObj name="Document" r:id="rId3" imgW="5949456" imgH="8084426" progId="Word.Document.12">
                  <p:embed/>
                  <p:pic>
                    <p:nvPicPr>
                      <p:cNvPr id="0" name=""/>
                      <p:cNvPicPr/>
                      <p:nvPr/>
                    </p:nvPicPr>
                    <p:blipFill>
                      <a:blip r:embed="rId4"/>
                      <a:stretch>
                        <a:fillRect/>
                      </a:stretch>
                    </p:blipFill>
                    <p:spPr>
                      <a:xfrm>
                        <a:off x="1676400" y="762000"/>
                        <a:ext cx="5486400" cy="4876800"/>
                      </a:xfrm>
                      <a:prstGeom prst="rect">
                        <a:avLst/>
                      </a:prstGeom>
                    </p:spPr>
                  </p:pic>
                </p:oleObj>
              </mc:Fallback>
            </mc:AlternateContent>
          </a:graphicData>
        </a:graphic>
      </p:graphicFrame>
    </p:spTree>
    <p:extLst>
      <p:ext uri="{BB962C8B-B14F-4D97-AF65-F5344CB8AC3E}">
        <p14:creationId xmlns:p14="http://schemas.microsoft.com/office/powerpoint/2010/main" val="86138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3217807035"/>
              </p:ext>
            </p:extLst>
          </p:nvPr>
        </p:nvGraphicFramePr>
        <p:xfrm>
          <a:off x="1981200" y="609600"/>
          <a:ext cx="4876800" cy="4876800"/>
        </p:xfrm>
        <a:graphic>
          <a:graphicData uri="http://schemas.openxmlformats.org/presentationml/2006/ole">
            <mc:AlternateContent xmlns:mc="http://schemas.openxmlformats.org/markup-compatibility/2006">
              <mc:Choice xmlns:v="urn:schemas-microsoft-com:vml" Requires="v">
                <p:oleObj spid="_x0000_s5137" name="Document" r:id="rId3" imgW="6120985" imgH="8220353" progId="Word.Document.12">
                  <p:embed/>
                </p:oleObj>
              </mc:Choice>
              <mc:Fallback>
                <p:oleObj name="Document" r:id="rId3" imgW="6120985" imgH="8220353" progId="Word.Document.12">
                  <p:embed/>
                  <p:pic>
                    <p:nvPicPr>
                      <p:cNvPr id="0" name=""/>
                      <p:cNvPicPr/>
                      <p:nvPr/>
                    </p:nvPicPr>
                    <p:blipFill>
                      <a:blip r:embed="rId4"/>
                      <a:stretch>
                        <a:fillRect/>
                      </a:stretch>
                    </p:blipFill>
                    <p:spPr>
                      <a:xfrm>
                        <a:off x="1981200" y="609600"/>
                        <a:ext cx="4876800" cy="4876800"/>
                      </a:xfrm>
                      <a:prstGeom prst="rect">
                        <a:avLst/>
                      </a:prstGeom>
                    </p:spPr>
                  </p:pic>
                </p:oleObj>
              </mc:Fallback>
            </mc:AlternateContent>
          </a:graphicData>
        </a:graphic>
      </p:graphicFrame>
    </p:spTree>
    <p:extLst>
      <p:ext uri="{BB962C8B-B14F-4D97-AF65-F5344CB8AC3E}">
        <p14:creationId xmlns:p14="http://schemas.microsoft.com/office/powerpoint/2010/main" val="3616612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068" y="274638"/>
            <a:ext cx="6133863" cy="5516562"/>
          </a:xfrm>
          <a:prstGeom prst="rect">
            <a:avLst/>
          </a:prstGeom>
        </p:spPr>
      </p:pic>
    </p:spTree>
    <p:extLst>
      <p:ext uri="{BB962C8B-B14F-4D97-AF65-F5344CB8AC3E}">
        <p14:creationId xmlns:p14="http://schemas.microsoft.com/office/powerpoint/2010/main" val="792192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378" y="274638"/>
            <a:ext cx="5931243" cy="5592762"/>
          </a:xfrm>
          <a:prstGeom prst="rect">
            <a:avLst/>
          </a:prstGeom>
        </p:spPr>
      </p:pic>
    </p:spTree>
    <p:extLst>
      <p:ext uri="{BB962C8B-B14F-4D97-AF65-F5344CB8AC3E}">
        <p14:creationId xmlns:p14="http://schemas.microsoft.com/office/powerpoint/2010/main" val="2273304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563" y="228600"/>
            <a:ext cx="6114873" cy="5791200"/>
          </a:xfrm>
          <a:prstGeom prst="rect">
            <a:avLst/>
          </a:prstGeom>
        </p:spPr>
      </p:pic>
    </p:spTree>
    <p:extLst>
      <p:ext uri="{BB962C8B-B14F-4D97-AF65-F5344CB8AC3E}">
        <p14:creationId xmlns:p14="http://schemas.microsoft.com/office/powerpoint/2010/main" val="3510368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919" y="152400"/>
            <a:ext cx="5940162" cy="5638800"/>
          </a:xfrm>
          <a:prstGeom prst="rect">
            <a:avLst/>
          </a:prstGeom>
        </p:spPr>
      </p:pic>
    </p:spTree>
    <p:extLst>
      <p:ext uri="{BB962C8B-B14F-4D97-AF65-F5344CB8AC3E}">
        <p14:creationId xmlns:p14="http://schemas.microsoft.com/office/powerpoint/2010/main" val="108724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Panelists:</a:t>
            </a:r>
            <a:endParaRPr lang="en-US" dirty="0"/>
          </a:p>
        </p:txBody>
      </p:sp>
      <p:sp>
        <p:nvSpPr>
          <p:cNvPr id="3" name="Content Placeholder 2"/>
          <p:cNvSpPr>
            <a:spLocks noGrp="1"/>
          </p:cNvSpPr>
          <p:nvPr>
            <p:ph idx="1"/>
          </p:nvPr>
        </p:nvSpPr>
        <p:spPr/>
        <p:txBody>
          <a:bodyPr>
            <a:normAutofit/>
          </a:bodyPr>
          <a:lstStyle/>
          <a:p>
            <a:r>
              <a:rPr lang="en-US" sz="1600" b="1" dirty="0" smtClean="0"/>
              <a:t>Linda Ferguson</a:t>
            </a:r>
            <a:r>
              <a:rPr lang="en-US" sz="1600" dirty="0" smtClean="0"/>
              <a:t>, </a:t>
            </a:r>
            <a:r>
              <a:rPr lang="en-US" sz="1600" dirty="0"/>
              <a:t>CPCU, is senior vice president of the Technical and Educational Products Division of The Rough Notes Company, Inc.  Her 45-year insurance career includes commercial lines underwriting, marketing, product development and management positions in both the field and home offices of national property/casualty insurance carriers. </a:t>
            </a:r>
          </a:p>
          <a:p>
            <a:endParaRPr lang="en-US" sz="1600" b="1" dirty="0" smtClean="0"/>
          </a:p>
          <a:p>
            <a:r>
              <a:rPr lang="en-US" sz="1600" b="1" dirty="0"/>
              <a:t>Steve Rockey </a:t>
            </a:r>
            <a:r>
              <a:rPr lang="en-US" sz="1600" dirty="0"/>
              <a:t>a principal in Rockey Stratton, P.S. in Seattle.  He has been an attorney for 30-plus years in a civil litigation practice, with an emphasis on defense of professional liability claims, including representing insurance brokers and agents.  He is a member of the Washington State Bar Association.</a:t>
            </a:r>
          </a:p>
          <a:p>
            <a:endParaRPr lang="en-US" sz="1600" b="1" dirty="0"/>
          </a:p>
          <a:p>
            <a:r>
              <a:rPr lang="en-US" sz="1600" b="1" dirty="0" smtClean="0"/>
              <a:t>Matt </a:t>
            </a:r>
            <a:r>
              <a:rPr lang="en-US" sz="1600" b="1" dirty="0"/>
              <a:t>Davis- </a:t>
            </a:r>
            <a:r>
              <a:rPr lang="en-US" sz="1600" dirty="0"/>
              <a:t>Matthew R. Davis is a Vice President and Claims Manager at Swiss Re Corporate Solutions in Overland Park, Kansas, with 26 years of experience working in and for the insurance industry.  He joined Swiss Re in 2004, where he has focused his attention on professional liability claims involving both insurance agents and lawyers throughout the United States and Canada. Matt earned a B.A. in Economics/English from the University of Kansas and a J.D. from the University of Texas.</a:t>
            </a:r>
          </a:p>
        </p:txBody>
      </p:sp>
    </p:spTree>
    <p:extLst>
      <p:ext uri="{BB962C8B-B14F-4D97-AF65-F5344CB8AC3E}">
        <p14:creationId xmlns:p14="http://schemas.microsoft.com/office/powerpoint/2010/main" val="4060412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919" y="274638"/>
            <a:ext cx="5940162" cy="5745162"/>
          </a:xfrm>
          <a:prstGeom prst="rect">
            <a:avLst/>
          </a:prstGeom>
        </p:spPr>
      </p:pic>
    </p:spTree>
    <p:extLst>
      <p:ext uri="{BB962C8B-B14F-4D97-AF65-F5344CB8AC3E}">
        <p14:creationId xmlns:p14="http://schemas.microsoft.com/office/powerpoint/2010/main" val="422943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378" y="274638"/>
            <a:ext cx="5931243" cy="5668962"/>
          </a:xfrm>
          <a:prstGeom prst="rect">
            <a:avLst/>
          </a:prstGeom>
        </p:spPr>
      </p:pic>
    </p:spTree>
    <p:extLst>
      <p:ext uri="{BB962C8B-B14F-4D97-AF65-F5344CB8AC3E}">
        <p14:creationId xmlns:p14="http://schemas.microsoft.com/office/powerpoint/2010/main" val="1774466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133600"/>
            <a:ext cx="7239000" cy="861774"/>
          </a:xfrm>
          <a:prstGeom prst="rect">
            <a:avLst/>
          </a:prstGeom>
          <a:noFill/>
        </p:spPr>
        <p:txBody>
          <a:bodyPr wrap="square" rtlCol="0">
            <a:spAutoFit/>
          </a:bodyPr>
          <a:lstStyle/>
          <a:p>
            <a:pPr algn="ctr"/>
            <a:r>
              <a:rPr lang="en-US" sz="5000" b="1" dirty="0" smtClean="0"/>
              <a:t>Related Resources:</a:t>
            </a:r>
            <a:endParaRPr lang="en-US" sz="5000" b="1" dirty="0"/>
          </a:p>
        </p:txBody>
      </p:sp>
    </p:spTree>
    <p:extLst>
      <p:ext uri="{BB962C8B-B14F-4D97-AF65-F5344CB8AC3E}">
        <p14:creationId xmlns:p14="http://schemas.microsoft.com/office/powerpoint/2010/main" val="2891819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smtClean="0"/>
              <a:t>Resources:</a:t>
            </a:r>
            <a:endParaRPr lang="en-US" dirty="0"/>
          </a:p>
        </p:txBody>
      </p:sp>
      <p:sp>
        <p:nvSpPr>
          <p:cNvPr id="3" name="Content Placeholder 2"/>
          <p:cNvSpPr>
            <a:spLocks noGrp="1"/>
          </p:cNvSpPr>
          <p:nvPr>
            <p:ph idx="1"/>
          </p:nvPr>
        </p:nvSpPr>
        <p:spPr/>
        <p:txBody>
          <a:bodyPr>
            <a:noAutofit/>
          </a:bodyPr>
          <a:lstStyle/>
          <a:p>
            <a:r>
              <a:rPr lang="en-US" sz="2600" dirty="0" smtClean="0"/>
              <a:t>E&amp;O Angle Article: “Play it Safe” Author: Julie Carter</a:t>
            </a:r>
          </a:p>
          <a:p>
            <a:r>
              <a:rPr lang="en-US" sz="2600" dirty="0" smtClean="0"/>
              <a:t>E&amp;O Angle Article:  “ Is Mold Growing Your E&amp;O Exposure” Author: David Hulcher</a:t>
            </a:r>
          </a:p>
          <a:p>
            <a:r>
              <a:rPr lang="en-US" sz="2600" dirty="0"/>
              <a:t>E&amp;O Angle Article: “Look Sharp” Author: Caryn Mahoney</a:t>
            </a:r>
          </a:p>
          <a:p>
            <a:r>
              <a:rPr lang="en-US" sz="2600" dirty="0" smtClean="0"/>
              <a:t>Webinar: “Standard of Care”</a:t>
            </a:r>
          </a:p>
          <a:p>
            <a:r>
              <a:rPr lang="en-US" sz="2600" dirty="0" smtClean="0"/>
              <a:t>Webinar: Is your website doing more harm than good? </a:t>
            </a:r>
          </a:p>
          <a:p>
            <a:r>
              <a:rPr lang="en-US" sz="2600" dirty="0" smtClean="0"/>
              <a:t>Flyer: Website Do’s </a:t>
            </a:r>
            <a:r>
              <a:rPr lang="en-US" sz="2600" dirty="0"/>
              <a:t>&amp; Don’ts </a:t>
            </a:r>
            <a:endParaRPr lang="en-US" sz="2600" dirty="0" smtClean="0"/>
          </a:p>
          <a:p>
            <a:r>
              <a:rPr lang="en-US" sz="2600" dirty="0" smtClean="0"/>
              <a:t>E&amp;O </a:t>
            </a:r>
            <a:r>
              <a:rPr lang="en-US" sz="2600" dirty="0"/>
              <a:t>Angle Article- “Above and Beyond: When Web Sites Create Additional Duties” Author: Dawn </a:t>
            </a:r>
            <a:r>
              <a:rPr lang="en-US" sz="2600" dirty="0" err="1"/>
              <a:t>Goeres</a:t>
            </a:r>
            <a:r>
              <a:rPr lang="en-US" sz="2600" dirty="0"/>
              <a:t>, </a:t>
            </a:r>
            <a:r>
              <a:rPr lang="en-US" sz="2600" dirty="0" smtClean="0"/>
              <a:t>JD</a:t>
            </a:r>
            <a:endParaRPr lang="en-US" sz="2600" dirty="0"/>
          </a:p>
        </p:txBody>
      </p:sp>
    </p:spTree>
    <p:extLst>
      <p:ext uri="{BB962C8B-B14F-4D97-AF65-F5344CB8AC3E}">
        <p14:creationId xmlns:p14="http://schemas.microsoft.com/office/powerpoint/2010/main" val="1442577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 Email Addresses:</a:t>
            </a:r>
            <a:endParaRPr lang="en-US" dirty="0"/>
          </a:p>
        </p:txBody>
      </p:sp>
      <p:sp>
        <p:nvSpPr>
          <p:cNvPr id="3" name="Content Placeholder 2"/>
          <p:cNvSpPr>
            <a:spLocks noGrp="1"/>
          </p:cNvSpPr>
          <p:nvPr>
            <p:ph idx="1"/>
          </p:nvPr>
        </p:nvSpPr>
        <p:spPr/>
        <p:txBody>
          <a:bodyPr/>
          <a:lstStyle/>
          <a:p>
            <a:r>
              <a:rPr lang="en-US" sz="2800" dirty="0"/>
              <a:t>For panelist </a:t>
            </a:r>
            <a:r>
              <a:rPr lang="en-US" sz="2800" dirty="0" smtClean="0"/>
              <a:t>questions: </a:t>
            </a:r>
            <a:endParaRPr lang="en-US" sz="2800" dirty="0"/>
          </a:p>
          <a:p>
            <a:pPr lvl="1"/>
            <a:r>
              <a:rPr lang="en-US" dirty="0"/>
              <a:t>Linda Ferguson, CPCU-  lindaf@roughnotes.com</a:t>
            </a:r>
          </a:p>
          <a:p>
            <a:pPr lvl="1"/>
            <a:r>
              <a:rPr lang="en-US" dirty="0"/>
              <a:t>Steven Rockey- SteveR@erslaw.com </a:t>
            </a:r>
          </a:p>
          <a:p>
            <a:pPr lvl="1"/>
            <a:r>
              <a:rPr lang="en-US" dirty="0"/>
              <a:t>Matt Davis- </a:t>
            </a:r>
            <a:r>
              <a:rPr lang="en-US" dirty="0">
                <a:hlinkClick r:id="rId2"/>
              </a:rPr>
              <a:t>matthew_davis@swissre.com</a:t>
            </a:r>
            <a:endParaRPr lang="en-US" dirty="0"/>
          </a:p>
          <a:p>
            <a:pPr lvl="1"/>
            <a:r>
              <a:rPr lang="en-US" dirty="0"/>
              <a:t>Richard Lund – </a:t>
            </a:r>
            <a:r>
              <a:rPr lang="en-US" dirty="0">
                <a:hlinkClick r:id="rId3"/>
              </a:rPr>
              <a:t>Richard_lund@swissre.com</a:t>
            </a:r>
            <a:endParaRPr lang="en-US" dirty="0"/>
          </a:p>
          <a:p>
            <a:pPr marL="457200" lvl="1" indent="0">
              <a:buNone/>
            </a:pPr>
            <a:endParaRPr lang="en-US" sz="2400" dirty="0">
              <a:solidFill>
                <a:srgbClr val="0000FF"/>
              </a:solidFill>
            </a:endParaRPr>
          </a:p>
          <a:p>
            <a:pPr marL="457200" lvl="1" indent="0">
              <a:buNone/>
            </a:pPr>
            <a:r>
              <a:rPr lang="en-US" sz="1400" dirty="0" smtClean="0"/>
              <a:t>Please cc: jim.hanley@iiaba.net, Annette_Ardler@swissre.com</a:t>
            </a:r>
            <a:endParaRPr lang="en-US" sz="1400" dirty="0"/>
          </a:p>
        </p:txBody>
      </p:sp>
    </p:spTree>
    <p:extLst>
      <p:ext uri="{BB962C8B-B14F-4D97-AF65-F5344CB8AC3E}">
        <p14:creationId xmlns:p14="http://schemas.microsoft.com/office/powerpoint/2010/main" val="2029002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286000"/>
            <a:ext cx="7315200" cy="769441"/>
          </a:xfrm>
          <a:prstGeom prst="rect">
            <a:avLst/>
          </a:prstGeom>
        </p:spPr>
        <p:txBody>
          <a:bodyPr wrap="square">
            <a:spAutoFit/>
          </a:bodyPr>
          <a:lstStyle/>
          <a:p>
            <a:r>
              <a:rPr lang="en-US" sz="4400" b="1" dirty="0"/>
              <a:t>Emerging Exposure: </a:t>
            </a:r>
            <a:r>
              <a:rPr lang="en-US" sz="4400" b="1" dirty="0" smtClean="0"/>
              <a:t>Marijuana</a:t>
            </a:r>
            <a:endParaRPr lang="en-US" sz="4400" b="1" dirty="0"/>
          </a:p>
        </p:txBody>
      </p:sp>
    </p:spTree>
    <p:extLst>
      <p:ext uri="{BB962C8B-B14F-4D97-AF65-F5344CB8AC3E}">
        <p14:creationId xmlns:p14="http://schemas.microsoft.com/office/powerpoint/2010/main" val="2820634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Marijuana: Matt Davis</a:t>
            </a:r>
            <a:endParaRPr lang="en-US" dirty="0"/>
          </a:p>
        </p:txBody>
      </p:sp>
      <p:sp>
        <p:nvSpPr>
          <p:cNvPr id="3" name="Content Placeholder 2"/>
          <p:cNvSpPr>
            <a:spLocks noGrp="1"/>
          </p:cNvSpPr>
          <p:nvPr>
            <p:ph idx="1"/>
          </p:nvPr>
        </p:nvSpPr>
        <p:spPr/>
        <p:txBody>
          <a:bodyPr>
            <a:normAutofit/>
          </a:bodyPr>
          <a:lstStyle/>
          <a:p>
            <a:r>
              <a:rPr lang="en-US" dirty="0" smtClean="0"/>
              <a:t>Federal law</a:t>
            </a:r>
          </a:p>
          <a:p>
            <a:r>
              <a:rPr lang="en-US" dirty="0"/>
              <a:t>Banking </a:t>
            </a:r>
            <a:r>
              <a:rPr lang="en-US" dirty="0"/>
              <a:t>i</a:t>
            </a:r>
            <a:r>
              <a:rPr lang="en-US" dirty="0" smtClean="0"/>
              <a:t>ndustry </a:t>
            </a:r>
            <a:endParaRPr lang="en-US" dirty="0" smtClean="0"/>
          </a:p>
          <a:p>
            <a:r>
              <a:rPr lang="en-US" dirty="0" smtClean="0"/>
              <a:t>Major </a:t>
            </a:r>
            <a:r>
              <a:rPr lang="en-US" dirty="0" smtClean="0"/>
              <a:t>carriers </a:t>
            </a:r>
            <a:r>
              <a:rPr lang="en-US" dirty="0" smtClean="0"/>
              <a:t>won’t get involved</a:t>
            </a:r>
          </a:p>
          <a:p>
            <a:pPr lvl="0"/>
            <a:r>
              <a:rPr lang="en-US" dirty="0" smtClean="0"/>
              <a:t>Marijuana </a:t>
            </a:r>
            <a:r>
              <a:rPr lang="en-US" dirty="0" smtClean="0"/>
              <a:t>policy coverage</a:t>
            </a:r>
            <a:endParaRPr lang="en-US" dirty="0"/>
          </a:p>
          <a:p>
            <a:r>
              <a:rPr lang="en-US" dirty="0" smtClean="0"/>
              <a:t>Marijuana exposures through traditional carriers</a:t>
            </a:r>
            <a:endParaRPr lang="en-US" dirty="0"/>
          </a:p>
        </p:txBody>
      </p:sp>
    </p:spTree>
    <p:extLst>
      <p:ext uri="{BB962C8B-B14F-4D97-AF65-F5344CB8AC3E}">
        <p14:creationId xmlns:p14="http://schemas.microsoft.com/office/powerpoint/2010/main" val="3615641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Steve Rockey</a:t>
            </a:r>
            <a:endParaRPr lang="en-US" dirty="0"/>
          </a:p>
        </p:txBody>
      </p:sp>
      <p:sp>
        <p:nvSpPr>
          <p:cNvPr id="3" name="Content Placeholder 2"/>
          <p:cNvSpPr>
            <a:spLocks noGrp="1"/>
          </p:cNvSpPr>
          <p:nvPr>
            <p:ph idx="1"/>
          </p:nvPr>
        </p:nvSpPr>
        <p:spPr/>
        <p:txBody>
          <a:bodyPr>
            <a:normAutofit lnSpcReduction="10000"/>
          </a:bodyPr>
          <a:lstStyle/>
          <a:p>
            <a:pPr lvl="0"/>
            <a:r>
              <a:rPr lang="en-US" dirty="0"/>
              <a:t>Racketeer Influenced and Corrupt Organizations </a:t>
            </a:r>
            <a:r>
              <a:rPr lang="en-US" dirty="0" smtClean="0"/>
              <a:t>(RICO) </a:t>
            </a:r>
            <a:r>
              <a:rPr lang="en-US" dirty="0"/>
              <a:t>case in </a:t>
            </a:r>
            <a:r>
              <a:rPr lang="en-US" dirty="0" smtClean="0"/>
              <a:t>Washington</a:t>
            </a:r>
          </a:p>
          <a:p>
            <a:pPr lvl="0"/>
            <a:r>
              <a:rPr lang="en-US" dirty="0" smtClean="0"/>
              <a:t>If a claim occurs:</a:t>
            </a:r>
          </a:p>
          <a:p>
            <a:pPr lvl="1"/>
            <a:r>
              <a:rPr lang="en-US" dirty="0"/>
              <a:t>C</a:t>
            </a:r>
            <a:r>
              <a:rPr lang="en-US" dirty="0" smtClean="0"/>
              <a:t>arrier will deny</a:t>
            </a:r>
          </a:p>
          <a:p>
            <a:pPr lvl="1"/>
            <a:r>
              <a:rPr lang="en-US" dirty="0" smtClean="0"/>
              <a:t>Customer will deny </a:t>
            </a:r>
          </a:p>
          <a:p>
            <a:pPr lvl="0"/>
            <a:r>
              <a:rPr lang="en-US" dirty="0" smtClean="0"/>
              <a:t>Two </a:t>
            </a:r>
            <a:r>
              <a:rPr lang="en-US" dirty="0" smtClean="0"/>
              <a:t>types </a:t>
            </a:r>
            <a:r>
              <a:rPr lang="en-US" dirty="0" smtClean="0"/>
              <a:t>of </a:t>
            </a:r>
            <a:r>
              <a:rPr lang="en-US" dirty="0" smtClean="0"/>
              <a:t>situations</a:t>
            </a:r>
            <a:r>
              <a:rPr lang="en-US" dirty="0" smtClean="0"/>
              <a:t>:</a:t>
            </a:r>
          </a:p>
          <a:p>
            <a:pPr marL="971550" lvl="1" indent="-514350">
              <a:buAutoNum type="arabicPeriod"/>
            </a:pPr>
            <a:r>
              <a:rPr lang="en-US" dirty="0" smtClean="0"/>
              <a:t>Insuring a marijuana business</a:t>
            </a:r>
            <a:endParaRPr lang="en-US" dirty="0"/>
          </a:p>
          <a:p>
            <a:pPr marL="971550" lvl="1" indent="-514350">
              <a:buAutoNum type="arabicPeriod"/>
            </a:pPr>
            <a:r>
              <a:rPr lang="en-US" dirty="0" smtClean="0"/>
              <a:t>Insuring a business tangentially involved in Marijuana</a:t>
            </a:r>
          </a:p>
        </p:txBody>
      </p:sp>
    </p:spTree>
    <p:extLst>
      <p:ext uri="{BB962C8B-B14F-4D97-AF65-F5344CB8AC3E}">
        <p14:creationId xmlns:p14="http://schemas.microsoft.com/office/powerpoint/2010/main" val="3401940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Marijuana: Linda Ferguson</a:t>
            </a:r>
            <a:endParaRPr lang="en-US" dirty="0"/>
          </a:p>
        </p:txBody>
      </p:sp>
      <p:sp>
        <p:nvSpPr>
          <p:cNvPr id="3" name="Content Placeholder 2"/>
          <p:cNvSpPr>
            <a:spLocks noGrp="1"/>
          </p:cNvSpPr>
          <p:nvPr>
            <p:ph idx="1"/>
          </p:nvPr>
        </p:nvSpPr>
        <p:spPr/>
        <p:txBody>
          <a:bodyPr/>
          <a:lstStyle/>
          <a:p>
            <a:pPr lvl="0"/>
            <a:r>
              <a:rPr lang="en-US" dirty="0" smtClean="0"/>
              <a:t>Farm </a:t>
            </a:r>
          </a:p>
          <a:p>
            <a:pPr lvl="0"/>
            <a:endParaRPr lang="en-US" dirty="0"/>
          </a:p>
          <a:p>
            <a:pPr lvl="0"/>
            <a:r>
              <a:rPr lang="en-US" dirty="0" smtClean="0"/>
              <a:t>Processing</a:t>
            </a:r>
          </a:p>
          <a:p>
            <a:pPr lvl="0"/>
            <a:endParaRPr lang="en-US" dirty="0"/>
          </a:p>
          <a:p>
            <a:pPr lvl="0"/>
            <a:r>
              <a:rPr lang="en-US" dirty="0" smtClean="0"/>
              <a:t>Wholesale</a:t>
            </a:r>
          </a:p>
          <a:p>
            <a:pPr lvl="0"/>
            <a:endParaRPr lang="en-US" dirty="0"/>
          </a:p>
          <a:p>
            <a:pPr lvl="0"/>
            <a:r>
              <a:rPr lang="en-US" dirty="0" smtClean="0"/>
              <a:t>Retail</a:t>
            </a:r>
            <a:endParaRPr lang="en-US" dirty="0"/>
          </a:p>
        </p:txBody>
      </p:sp>
    </p:spTree>
    <p:extLst>
      <p:ext uri="{BB962C8B-B14F-4D97-AF65-F5344CB8AC3E}">
        <p14:creationId xmlns:p14="http://schemas.microsoft.com/office/powerpoint/2010/main" val="732884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362200"/>
            <a:ext cx="8382000" cy="923330"/>
          </a:xfrm>
          <a:prstGeom prst="rect">
            <a:avLst/>
          </a:prstGeom>
        </p:spPr>
        <p:txBody>
          <a:bodyPr wrap="square">
            <a:spAutoFit/>
          </a:bodyPr>
          <a:lstStyle/>
          <a:p>
            <a:pPr algn="ctr"/>
            <a:r>
              <a:rPr lang="en-US" sz="5400" b="1" dirty="0" smtClean="0"/>
              <a:t>Emerging Exposure: Mold</a:t>
            </a:r>
            <a:endParaRPr lang="en-US" sz="5400" b="1" dirty="0"/>
          </a:p>
        </p:txBody>
      </p:sp>
    </p:spTree>
    <p:extLst>
      <p:ext uri="{BB962C8B-B14F-4D97-AF65-F5344CB8AC3E}">
        <p14:creationId xmlns:p14="http://schemas.microsoft.com/office/powerpoint/2010/main" val="85104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Mold: Matt Davis</a:t>
            </a:r>
            <a:endParaRPr lang="en-US" dirty="0"/>
          </a:p>
        </p:txBody>
      </p:sp>
      <p:sp>
        <p:nvSpPr>
          <p:cNvPr id="3" name="Content Placeholder 2"/>
          <p:cNvSpPr>
            <a:spLocks noGrp="1"/>
          </p:cNvSpPr>
          <p:nvPr>
            <p:ph idx="1"/>
          </p:nvPr>
        </p:nvSpPr>
        <p:spPr/>
        <p:txBody>
          <a:bodyPr/>
          <a:lstStyle/>
          <a:p>
            <a:r>
              <a:rPr lang="en-US" dirty="0" smtClean="0"/>
              <a:t>Types of </a:t>
            </a:r>
            <a:r>
              <a:rPr lang="en-US" dirty="0" smtClean="0"/>
              <a:t>mold claims </a:t>
            </a:r>
            <a:endParaRPr lang="en-US" dirty="0" smtClean="0"/>
          </a:p>
          <a:p>
            <a:endParaRPr lang="en-US" dirty="0" smtClean="0"/>
          </a:p>
          <a:p>
            <a:r>
              <a:rPr lang="en-US" dirty="0" smtClean="0"/>
              <a:t>Pollution </a:t>
            </a:r>
            <a:r>
              <a:rPr lang="en-US" dirty="0" smtClean="0"/>
              <a:t>exclusions</a:t>
            </a:r>
            <a:endParaRPr lang="en-US" dirty="0" smtClean="0"/>
          </a:p>
          <a:p>
            <a:endParaRPr lang="en-US" dirty="0" smtClean="0"/>
          </a:p>
          <a:p>
            <a:r>
              <a:rPr lang="en-US" dirty="0" smtClean="0"/>
              <a:t>More </a:t>
            </a:r>
            <a:r>
              <a:rPr lang="en-US" dirty="0" smtClean="0"/>
              <a:t>rain fall </a:t>
            </a:r>
            <a:r>
              <a:rPr lang="en-US" dirty="0" smtClean="0"/>
              <a:t>= </a:t>
            </a:r>
            <a:r>
              <a:rPr lang="en-US" dirty="0" smtClean="0"/>
              <a:t>more mold claims</a:t>
            </a:r>
            <a:endParaRPr lang="en-US" dirty="0" smtClean="0"/>
          </a:p>
          <a:p>
            <a:endParaRPr lang="en-US" dirty="0"/>
          </a:p>
        </p:txBody>
      </p:sp>
    </p:spTree>
    <p:extLst>
      <p:ext uri="{BB962C8B-B14F-4D97-AF65-F5344CB8AC3E}">
        <p14:creationId xmlns:p14="http://schemas.microsoft.com/office/powerpoint/2010/main" val="219080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709</Words>
  <Application>Microsoft Office PowerPoint</Application>
  <PresentationFormat>On-screen Show (4:3)</PresentationFormat>
  <Paragraphs>137</Paragraphs>
  <Slides>34</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9" baseType="lpstr">
      <vt:lpstr>Arial</vt:lpstr>
      <vt:lpstr>Calibri</vt:lpstr>
      <vt:lpstr>Office Theme</vt:lpstr>
      <vt:lpstr>Presentation</vt:lpstr>
      <vt:lpstr>Document</vt:lpstr>
      <vt:lpstr>PowerPoint Presentation</vt:lpstr>
      <vt:lpstr>Administrative Details</vt:lpstr>
      <vt:lpstr>Our Panelists:</vt:lpstr>
      <vt:lpstr>PowerPoint Presentation</vt:lpstr>
      <vt:lpstr>Marijuana: Matt Davis</vt:lpstr>
      <vt:lpstr>Marijuana: Steve Rockey</vt:lpstr>
      <vt:lpstr>Marijuana: Linda Ferguson</vt:lpstr>
      <vt:lpstr>PowerPoint Presentation</vt:lpstr>
      <vt:lpstr>Mold: Matt Davis</vt:lpstr>
      <vt:lpstr>Mold: Steve Rockey</vt:lpstr>
      <vt:lpstr>Mold: Linda Ferguson</vt:lpstr>
      <vt:lpstr>PowerPoint Presentation</vt:lpstr>
      <vt:lpstr>Drones: Matt Davis</vt:lpstr>
      <vt:lpstr>Drones: Steve Rockey</vt:lpstr>
      <vt:lpstr>Drones: Linda Ferguson</vt:lpstr>
      <vt:lpstr>PowerPoint Presentation</vt:lpstr>
      <vt:lpstr>Cyber: Matt Davis</vt:lpstr>
      <vt:lpstr>Cyber: Steve Rockey</vt:lpstr>
      <vt:lpstr>Cyber: Linda Ferguson</vt:lpstr>
      <vt:lpstr>PowerPoint Presentation</vt:lpstr>
      <vt:lpstr>Website: Matt Davis</vt:lpstr>
      <vt:lpstr>Website: Steve Rockey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Panelist Email Addresses:</vt:lpstr>
    </vt:vector>
  </TitlesOfParts>
  <Company>IIABA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Elif Wisecup</dc:creator>
  <cp:lastModifiedBy>Jim Hanley</cp:lastModifiedBy>
  <cp:revision>101</cp:revision>
  <dcterms:created xsi:type="dcterms:W3CDTF">2014-09-11T14:50:25Z</dcterms:created>
  <dcterms:modified xsi:type="dcterms:W3CDTF">2017-09-14T12:28:03Z</dcterms:modified>
</cp:coreProperties>
</file>