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97" r:id="rId3"/>
    <p:sldId id="298" r:id="rId4"/>
    <p:sldId id="289" r:id="rId5"/>
    <p:sldId id="283" r:id="rId6"/>
    <p:sldId id="284" r:id="rId7"/>
    <p:sldId id="285" r:id="rId8"/>
    <p:sldId id="286" r:id="rId9"/>
    <p:sldId id="287" r:id="rId10"/>
    <p:sldId id="290" r:id="rId11"/>
    <p:sldId id="300" r:id="rId12"/>
    <p:sldId id="301" r:id="rId13"/>
    <p:sldId id="302" r:id="rId14"/>
    <p:sldId id="303" r:id="rId15"/>
    <p:sldId id="304" r:id="rId16"/>
    <p:sldId id="305" r:id="rId17"/>
    <p:sldId id="306" r:id="rId18"/>
    <p:sldId id="291" r:id="rId19"/>
    <p:sldId id="307" r:id="rId20"/>
    <p:sldId id="308" r:id="rId21"/>
    <p:sldId id="309" r:id="rId22"/>
    <p:sldId id="310" r:id="rId23"/>
    <p:sldId id="311" r:id="rId24"/>
    <p:sldId id="312" r:id="rId25"/>
    <p:sldId id="313" r:id="rId26"/>
    <p:sldId id="314" r:id="rId27"/>
    <p:sldId id="294" r:id="rId28"/>
    <p:sldId id="295"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33B4D6-EDB0-4E15-AC96-232C5C7ACDF6}"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303901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3B4D6-EDB0-4E15-AC96-232C5C7ACDF6}"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426660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3B4D6-EDB0-4E15-AC96-232C5C7ACDF6}"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362288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3B4D6-EDB0-4E15-AC96-232C5C7ACDF6}"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57022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3B4D6-EDB0-4E15-AC96-232C5C7ACDF6}"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83072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33B4D6-EDB0-4E15-AC96-232C5C7ACDF6}"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6854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33B4D6-EDB0-4E15-AC96-232C5C7ACDF6}"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44607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33B4D6-EDB0-4E15-AC96-232C5C7ACDF6}"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20023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B4D6-EDB0-4E15-AC96-232C5C7ACDF6}"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AA6A9-EE30-48A1-ABF5-60ECC4C0C417}"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717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3B4D6-EDB0-4E15-AC96-232C5C7ACDF6}"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81353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3B4D6-EDB0-4E15-AC96-232C5C7ACDF6}"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83610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3B4D6-EDB0-4E15-AC96-232C5C7ACDF6}" type="datetimeFigureOut">
              <a:rPr lang="en-US" smtClean="0"/>
              <a:t>2/21/2018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AA6A9-EE30-48A1-ABF5-60ECC4C0C41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180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tthew_Davis@swissre.com" TargetMode="External"/><Relationship Id="rId2" Type="http://schemas.openxmlformats.org/officeDocument/2006/relationships/hyperlink" Target="mailto:Bill@InsuranceCommentary.com" TargetMode="External"/><Relationship Id="rId1" Type="http://schemas.openxmlformats.org/officeDocument/2006/relationships/slideLayout" Target="../slideLayouts/slideLayout2.xml"/><Relationship Id="rId4" Type="http://schemas.openxmlformats.org/officeDocument/2006/relationships/hyperlink" Target="mailto:Timothy.Flanagan@rlicorp.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iaba.net/rli" TargetMode="External"/><Relationship Id="rId2" Type="http://schemas.openxmlformats.org/officeDocument/2006/relationships/hyperlink" Target="https://www.youtube.com/watch?v=TqbmJLdqQNk" TargetMode="External"/><Relationship Id="rId1" Type="http://schemas.openxmlformats.org/officeDocument/2006/relationships/slideLayout" Target="../slideLayouts/slideLayout2.xml"/><Relationship Id="rId4" Type="http://schemas.openxmlformats.org/officeDocument/2006/relationships/hyperlink" Target="https://www.independentagent.com/Products/Insurance/Umbrella/SiteAssets/Pages/Your%20State%20Adminstrator/YourStateAdminstrator/back.final.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atthew_Davis@swissre.com" TargetMode="External"/><Relationship Id="rId2" Type="http://schemas.openxmlformats.org/officeDocument/2006/relationships/hyperlink" Target="mailto:Bill@InsuranceCommentary.com" TargetMode="External"/><Relationship Id="rId1" Type="http://schemas.openxmlformats.org/officeDocument/2006/relationships/slideLayout" Target="../slideLayouts/slideLayout2.xml"/><Relationship Id="rId4" Type="http://schemas.openxmlformats.org/officeDocument/2006/relationships/hyperlink" Target="mailto:Timothy.Flanagan@rlicorp.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61B4A853-BE89-442C-A453-6DB52BE6F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019800"/>
          </a:xfrm>
          <a:prstGeom prst="rect">
            <a:avLst/>
          </a:prstGeom>
        </p:spPr>
      </p:pic>
    </p:spTree>
    <p:extLst>
      <p:ext uri="{BB962C8B-B14F-4D97-AF65-F5344CB8AC3E}">
        <p14:creationId xmlns:p14="http://schemas.microsoft.com/office/powerpoint/2010/main" val="285618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4B26A5-3338-46D6-9499-66275942187A}"/>
              </a:ext>
            </a:extLst>
          </p:cNvPr>
          <p:cNvSpPr/>
          <p:nvPr/>
        </p:nvSpPr>
        <p:spPr>
          <a:xfrm>
            <a:off x="1524000" y="1905000"/>
            <a:ext cx="6172200" cy="1754326"/>
          </a:xfrm>
          <a:prstGeom prst="rect">
            <a:avLst/>
          </a:prstGeom>
        </p:spPr>
        <p:txBody>
          <a:bodyPr wrap="square">
            <a:spAutoFit/>
          </a:bodyPr>
          <a:lstStyle/>
          <a:p>
            <a:pPr algn="ctr"/>
            <a:r>
              <a:rPr lang="en-US" sz="3600" b="1" dirty="0"/>
              <a:t>Matthew Davis, Claims Manager, Vice President</a:t>
            </a:r>
          </a:p>
          <a:p>
            <a:pPr algn="ctr"/>
            <a:r>
              <a:rPr lang="en-US" sz="3600" b="1" dirty="0"/>
              <a:t>Swiss Re Corporate Solutions</a:t>
            </a:r>
          </a:p>
        </p:txBody>
      </p:sp>
    </p:spTree>
    <p:extLst>
      <p:ext uri="{BB962C8B-B14F-4D97-AF65-F5344CB8AC3E}">
        <p14:creationId xmlns:p14="http://schemas.microsoft.com/office/powerpoint/2010/main" val="112967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What Can Possibly Go Wrong?</a:t>
            </a:r>
            <a:endParaRPr lang="en-US" b="0"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a:t>You don’t make the pitch for UM/UIM on your customer’s umbrella policy</a:t>
            </a:r>
          </a:p>
          <a:p>
            <a:r>
              <a:rPr lang="en-US" dirty="0"/>
              <a:t>You aren’t convincing enough</a:t>
            </a:r>
          </a:p>
          <a:p>
            <a:r>
              <a:rPr lang="en-US" dirty="0"/>
              <a:t>You don’t get the customer to sign a rejection </a:t>
            </a:r>
            <a:br>
              <a:rPr lang="en-US" dirty="0"/>
            </a:br>
            <a:r>
              <a:rPr lang="en-US" dirty="0"/>
              <a:t>of UM/UIM umbrella coverage</a:t>
            </a:r>
          </a:p>
          <a:p>
            <a:r>
              <a:rPr lang="en-US" dirty="0"/>
              <a:t>You secure the rejection, then put it in a </a:t>
            </a:r>
            <a:br>
              <a:rPr lang="en-US" dirty="0"/>
            </a:br>
            <a:r>
              <a:rPr lang="en-US" dirty="0"/>
              <a:t>‘</a:t>
            </a:r>
            <a:r>
              <a:rPr lang="en-US" i="1" dirty="0"/>
              <a:t>safe place</a:t>
            </a:r>
            <a:r>
              <a:rPr lang="en-US" dirty="0"/>
              <a:t>’ (that can never be located)</a:t>
            </a:r>
          </a:p>
        </p:txBody>
      </p:sp>
    </p:spTree>
    <p:extLst>
      <p:ext uri="{BB962C8B-B14F-4D97-AF65-F5344CB8AC3E}">
        <p14:creationId xmlns:p14="http://schemas.microsoft.com/office/powerpoint/2010/main" val="81995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E&amp;O Case Study #1</a:t>
            </a:r>
            <a:endParaRPr lang="en-US" b="0" dirty="0"/>
          </a:p>
        </p:txBody>
      </p:sp>
      <p:sp>
        <p:nvSpPr>
          <p:cNvPr id="3" name="Content Placeholder 2"/>
          <p:cNvSpPr>
            <a:spLocks noGrp="1"/>
          </p:cNvSpPr>
          <p:nvPr>
            <p:ph idx="1"/>
          </p:nvPr>
        </p:nvSpPr>
        <p:spPr>
          <a:xfrm>
            <a:off x="457200" y="1828800"/>
            <a:ext cx="8229600" cy="3581400"/>
          </a:xfrm>
        </p:spPr>
        <p:txBody>
          <a:bodyPr>
            <a:noAutofit/>
          </a:bodyPr>
          <a:lstStyle/>
          <a:p>
            <a:pPr marL="0" indent="0">
              <a:buNone/>
            </a:pPr>
            <a:r>
              <a:rPr lang="en-US" sz="2200" dirty="0"/>
              <a:t>“To Whom It May Concern:</a:t>
            </a:r>
          </a:p>
          <a:p>
            <a:pPr marL="0" indent="0">
              <a:buNone/>
            </a:pPr>
            <a:r>
              <a:rPr lang="en-US" sz="2200" dirty="0"/>
              <a:t>Please be advised that I represent JOHN DOE, and his wife ..., with regard to serious injuries JOHN DOE received when operating a motorcycle on or about ... 2017. ...  Because JOHN DOE's business was insured through AGENCY, and because AGENCY holds itself out as </a:t>
            </a:r>
            <a:r>
              <a:rPr lang="en-US" sz="2200" i="1" dirty="0"/>
              <a:t>highly skilled insurance </a:t>
            </a:r>
            <a:r>
              <a:rPr lang="en-US" sz="2200" b="1" i="1" dirty="0"/>
              <a:t>experts</a:t>
            </a:r>
            <a:r>
              <a:rPr lang="en-US" sz="2200" dirty="0"/>
              <a:t>, JOHN DOE transferred his personal insurance ... to AGENCY. In doing so, JOHN DOE relied upon AGENCY's </a:t>
            </a:r>
            <a:r>
              <a:rPr lang="en-US" sz="2200" b="1" i="1" dirty="0"/>
              <a:t>expertise</a:t>
            </a:r>
            <a:r>
              <a:rPr lang="en-US" sz="2200" dirty="0"/>
              <a:t> to procure proper insurance that would protect him and his family in the event of an accident. JOHN DOE readily admits that he is unsophisticated in insurance-related matters. …” </a:t>
            </a:r>
          </a:p>
        </p:txBody>
      </p:sp>
    </p:spTree>
    <p:extLst>
      <p:ext uri="{BB962C8B-B14F-4D97-AF65-F5344CB8AC3E}">
        <p14:creationId xmlns:p14="http://schemas.microsoft.com/office/powerpoint/2010/main" val="8796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E&amp;O Case Study #1 </a:t>
            </a:r>
            <a:r>
              <a:rPr lang="en-US" sz="2400" dirty="0"/>
              <a:t>(continued)</a:t>
            </a:r>
            <a:endParaRPr lang="en-US" b="0" dirty="0"/>
          </a:p>
        </p:txBody>
      </p:sp>
      <p:sp>
        <p:nvSpPr>
          <p:cNvPr id="3" name="Content Placeholder 2"/>
          <p:cNvSpPr>
            <a:spLocks noGrp="1"/>
          </p:cNvSpPr>
          <p:nvPr>
            <p:ph idx="1"/>
          </p:nvPr>
        </p:nvSpPr>
        <p:spPr>
          <a:xfrm>
            <a:off x="457200" y="1646237"/>
            <a:ext cx="8305800" cy="4525963"/>
          </a:xfrm>
        </p:spPr>
        <p:txBody>
          <a:bodyPr>
            <a:noAutofit/>
          </a:bodyPr>
          <a:lstStyle/>
          <a:p>
            <a:pPr marL="0" indent="0">
              <a:buNone/>
            </a:pPr>
            <a:r>
              <a:rPr lang="en-US" sz="2200" dirty="0"/>
              <a:t>“AGENCY recommended that JOHN &amp; JANE DOE purchase a personal umbrella policy. The umbrella policy was written so as not to provide UIM coverage on top of the JOHN &amp; JANE DOE underlying UIM coverage. Given the </a:t>
            </a:r>
            <a:r>
              <a:rPr lang="en-US" sz="2200" b="1" i="1" dirty="0"/>
              <a:t>minimal cost </a:t>
            </a:r>
            <a:r>
              <a:rPr lang="en-US" sz="2200" dirty="0"/>
              <a:t>involved in writing the umbrella to extend to UIM coverage, compared to the added risk to the insured in not doing so, an umbrella policy should not be written as it was to JOHN &amp; JANE DOE. This is especially true where the insured is known to be operating a motorcycle where </a:t>
            </a:r>
            <a:r>
              <a:rPr lang="en-US" sz="2200" b="1" i="1" dirty="0"/>
              <a:t>injuries can be particularly problematic </a:t>
            </a:r>
            <a:r>
              <a:rPr lang="en-US" sz="2200" dirty="0"/>
              <a:t>and </a:t>
            </a:r>
            <a:r>
              <a:rPr lang="en-US" sz="2200" b="1" i="1" dirty="0"/>
              <a:t>underlying limits insufficient</a:t>
            </a:r>
            <a:r>
              <a:rPr lang="en-US" sz="2200" dirty="0"/>
              <a:t>. I am aware that UIM coverage is </a:t>
            </a:r>
            <a:r>
              <a:rPr lang="en-US" sz="2200" b="1" i="1" dirty="0"/>
              <a:t>not statutorily mandated </a:t>
            </a:r>
            <a:r>
              <a:rPr lang="en-US" sz="2200" dirty="0"/>
              <a:t>but the DOEs did not transfer their personal coverages to AGENCY for the sake of obtaining statutory minimum coverages. …”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p:txBody>
      </p:sp>
    </p:spTree>
    <p:extLst>
      <p:ext uri="{BB962C8B-B14F-4D97-AF65-F5344CB8AC3E}">
        <p14:creationId xmlns:p14="http://schemas.microsoft.com/office/powerpoint/2010/main" val="324414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E&amp;O Case Study #1 </a:t>
            </a:r>
            <a:r>
              <a:rPr lang="en-US" sz="2400" dirty="0"/>
              <a:t>(continued)</a:t>
            </a:r>
            <a:endParaRPr lang="en-US" b="0" dirty="0"/>
          </a:p>
        </p:txBody>
      </p:sp>
      <p:sp>
        <p:nvSpPr>
          <p:cNvPr id="3" name="Content Placeholder 2"/>
          <p:cNvSpPr>
            <a:spLocks noGrp="1"/>
          </p:cNvSpPr>
          <p:nvPr>
            <p:ph idx="1"/>
          </p:nvPr>
        </p:nvSpPr>
        <p:spPr>
          <a:xfrm>
            <a:off x="457200" y="1798637"/>
            <a:ext cx="8305800" cy="3382963"/>
          </a:xfrm>
        </p:spPr>
        <p:txBody>
          <a:bodyPr>
            <a:noAutofit/>
          </a:bodyPr>
          <a:lstStyle/>
          <a:p>
            <a:pPr marL="0" indent="0">
              <a:buNone/>
            </a:pPr>
            <a:r>
              <a:rPr lang="en-US" sz="2200" dirty="0"/>
              <a:t>"[Y]our liability insurer must understand that JOHN DOE's injury claim far exceeds the $1 million in coverage that would have been available if the policy was written so as to properly protect your insured...“</a:t>
            </a:r>
          </a:p>
          <a:p>
            <a:pPr marL="0" indent="0">
              <a:buNone/>
            </a:pPr>
            <a:endParaRPr lang="en-US" sz="2200" dirty="0"/>
          </a:p>
          <a:p>
            <a:pPr marL="0" indent="0">
              <a:buNone/>
            </a:pPr>
            <a:r>
              <a:rPr lang="en-US" sz="2200" dirty="0"/>
              <a:t>"[Y]our website attests to AGENCY holding itself out as an </a:t>
            </a:r>
            <a:r>
              <a:rPr lang="en-US" sz="2200" b="1" i="1" dirty="0"/>
              <a:t>insurance expert.</a:t>
            </a:r>
            <a:r>
              <a:rPr lang="en-US" sz="2200" dirty="0"/>
              <a:t> Your website will be critical evidence in the civil litigation if this matter cannot be amicably resolved short of suit. Therefore, under no circumstance, should your website be destroyed, altered or modified in any way..."					</a:t>
            </a:r>
          </a:p>
          <a:p>
            <a:pPr marL="0" indent="0">
              <a:buNone/>
            </a:pPr>
            <a:r>
              <a:rPr lang="en-US" sz="22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p:txBody>
      </p:sp>
    </p:spTree>
    <p:extLst>
      <p:ext uri="{BB962C8B-B14F-4D97-AF65-F5344CB8AC3E}">
        <p14:creationId xmlns:p14="http://schemas.microsoft.com/office/powerpoint/2010/main" val="1907031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E&amp;O Case Study #2</a:t>
            </a:r>
            <a:endParaRPr lang="en-US" b="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296" y="2060448"/>
            <a:ext cx="6693408" cy="3273552"/>
          </a:xfrm>
          <a:prstGeom prst="rect">
            <a:avLst/>
          </a:prstGeom>
          <a:ln>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70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E&amp;O Case Study #3</a:t>
            </a:r>
            <a:endParaRPr lang="en-US"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224" y="1828800"/>
            <a:ext cx="7083552" cy="3657600"/>
          </a:xfrm>
          <a:prstGeom prst="rect">
            <a:avLst/>
          </a:prstGeom>
          <a:ln>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689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E&amp;O Takeaways</a:t>
            </a:r>
            <a:endParaRPr lang="en-US" b="0" dirty="0"/>
          </a:p>
        </p:txBody>
      </p:sp>
      <p:sp>
        <p:nvSpPr>
          <p:cNvPr id="3" name="Content Placeholder 2"/>
          <p:cNvSpPr>
            <a:spLocks noGrp="1"/>
          </p:cNvSpPr>
          <p:nvPr>
            <p:ph idx="1"/>
          </p:nvPr>
        </p:nvSpPr>
        <p:spPr>
          <a:xfrm>
            <a:off x="457200" y="1646237"/>
            <a:ext cx="8458200" cy="4525963"/>
          </a:xfrm>
        </p:spPr>
        <p:txBody>
          <a:bodyPr>
            <a:noAutofit/>
          </a:bodyPr>
          <a:lstStyle/>
          <a:p>
            <a:r>
              <a:rPr lang="en-US" dirty="0"/>
              <a:t>These claims are on the rise in # and severity</a:t>
            </a:r>
          </a:p>
          <a:p>
            <a:r>
              <a:rPr lang="en-US" dirty="0"/>
              <a:t>In many cases ‘The Statutory Minimum’ is not good enough because plaintiff will testify you claimed expertise (orally or by website)</a:t>
            </a:r>
          </a:p>
          <a:p>
            <a:r>
              <a:rPr lang="en-US" dirty="0"/>
              <a:t>You should:</a:t>
            </a:r>
          </a:p>
          <a:p>
            <a:pPr lvl="1"/>
            <a:r>
              <a:rPr lang="en-US" dirty="0"/>
              <a:t>Make the pitch for higher UM/UIM limits (umbrella)</a:t>
            </a:r>
          </a:p>
          <a:p>
            <a:pPr lvl="1"/>
            <a:r>
              <a:rPr lang="en-US" dirty="0"/>
              <a:t>Make it well, including the cost of saying “No”</a:t>
            </a:r>
          </a:p>
          <a:p>
            <a:pPr lvl="1"/>
            <a:r>
              <a:rPr lang="en-US" dirty="0"/>
              <a:t>Carefully preserve a record of the rejection</a:t>
            </a:r>
          </a:p>
          <a:p>
            <a:pPr marL="0" indent="0">
              <a:buNone/>
            </a:pPr>
            <a:r>
              <a:rPr lang="en-US" dirty="0"/>
              <a:t>		</a:t>
            </a:r>
            <a:r>
              <a:rPr lang="en-US" sz="22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a:p>
            <a:pPr marL="0" indent="0">
              <a:buNone/>
            </a:pPr>
            <a:r>
              <a:rPr lang="en-US" sz="2400" dirty="0"/>
              <a:t>					</a:t>
            </a:r>
          </a:p>
        </p:txBody>
      </p:sp>
    </p:spTree>
    <p:extLst>
      <p:ext uri="{BB962C8B-B14F-4D97-AF65-F5344CB8AC3E}">
        <p14:creationId xmlns:p14="http://schemas.microsoft.com/office/powerpoint/2010/main" val="203770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C46BD6-342D-479B-BDCE-71D306FEC7C4}"/>
              </a:ext>
            </a:extLst>
          </p:cNvPr>
          <p:cNvSpPr/>
          <p:nvPr/>
        </p:nvSpPr>
        <p:spPr>
          <a:xfrm>
            <a:off x="838200" y="1600200"/>
            <a:ext cx="7391400" cy="1754326"/>
          </a:xfrm>
          <a:prstGeom prst="rect">
            <a:avLst/>
          </a:prstGeom>
        </p:spPr>
        <p:txBody>
          <a:bodyPr wrap="square">
            <a:spAutoFit/>
          </a:bodyPr>
          <a:lstStyle/>
          <a:p>
            <a:pPr algn="ctr"/>
            <a:r>
              <a:rPr lang="en-US" sz="3600" b="1" dirty="0"/>
              <a:t>Timothy Flanagan, CPCU, </a:t>
            </a:r>
            <a:r>
              <a:rPr lang="en-US" sz="3600" b="1" dirty="0" err="1"/>
              <a:t>ARe</a:t>
            </a:r>
            <a:r>
              <a:rPr lang="en-US" sz="3600" b="1" dirty="0"/>
              <a:t>, AINS</a:t>
            </a:r>
          </a:p>
          <a:p>
            <a:pPr algn="ctr"/>
            <a:r>
              <a:rPr lang="en-US" sz="3600" b="1" dirty="0"/>
              <a:t>Supervisor, PUP Underwriting </a:t>
            </a:r>
          </a:p>
          <a:p>
            <a:pPr algn="ctr"/>
            <a:r>
              <a:rPr lang="en-US" sz="3600" b="1" dirty="0"/>
              <a:t>RLI Insurance Company</a:t>
            </a:r>
          </a:p>
        </p:txBody>
      </p:sp>
    </p:spTree>
    <p:extLst>
      <p:ext uri="{BB962C8B-B14F-4D97-AF65-F5344CB8AC3E}">
        <p14:creationId xmlns:p14="http://schemas.microsoft.com/office/powerpoint/2010/main" val="4571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RLI - Excess UM/UIM</a:t>
            </a:r>
          </a:p>
        </p:txBody>
      </p:sp>
      <p:sp>
        <p:nvSpPr>
          <p:cNvPr id="3" name="Content Placeholder 2"/>
          <p:cNvSpPr>
            <a:spLocks noGrp="1"/>
          </p:cNvSpPr>
          <p:nvPr>
            <p:ph idx="1"/>
          </p:nvPr>
        </p:nvSpPr>
        <p:spPr/>
        <p:txBody>
          <a:bodyPr>
            <a:normAutofit fontScale="92500"/>
          </a:bodyPr>
          <a:lstStyle/>
          <a:p>
            <a:r>
              <a:rPr lang="en-US" sz="2400" dirty="0"/>
              <a:t>Optional Coverage as part of the umbrella offering (All States)</a:t>
            </a:r>
          </a:p>
          <a:p>
            <a:r>
              <a:rPr lang="en-US" sz="2400" dirty="0"/>
              <a:t>Mandatory Offering in several states (FL, LA, WV, NH, VT) which require the completion of a separate form designed using the states guidelines. </a:t>
            </a:r>
          </a:p>
          <a:p>
            <a:r>
              <a:rPr lang="en-US" sz="2400" dirty="0"/>
              <a:t>LA, WV, NH, VT require an offering of limits equal to the limit of liability (i.e. $3 million umbrella, $3 million in Excess UM/UIM)</a:t>
            </a:r>
          </a:p>
          <a:p>
            <a:r>
              <a:rPr lang="en-US" sz="2400" dirty="0"/>
              <a:t>General rating is on a per driver in household basis (different if in one of the mandatory offer states listed above)</a:t>
            </a:r>
          </a:p>
          <a:p>
            <a:r>
              <a:rPr lang="en-US" sz="2400" dirty="0"/>
              <a:t>Hard to price for. Excess UM/UIM is essentially protection against an unknown parties’ ability to drive safely. When you don’t know who may hit you, it can be difficult to know what to charge.</a:t>
            </a:r>
          </a:p>
          <a:p>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175149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5AF1-C459-45D9-A66B-EA2911167415}"/>
              </a:ext>
            </a:extLst>
          </p:cNvPr>
          <p:cNvSpPr>
            <a:spLocks noGrp="1"/>
          </p:cNvSpPr>
          <p:nvPr>
            <p:ph type="title"/>
          </p:nvPr>
        </p:nvSpPr>
        <p:spPr/>
        <p:txBody>
          <a:bodyPr/>
          <a:lstStyle/>
          <a:p>
            <a:r>
              <a:rPr lang="en-US" dirty="0"/>
              <a:t>Administrative Details</a:t>
            </a:r>
          </a:p>
        </p:txBody>
      </p:sp>
      <p:sp>
        <p:nvSpPr>
          <p:cNvPr id="3" name="Content Placeholder 2">
            <a:extLst>
              <a:ext uri="{FF2B5EF4-FFF2-40B4-BE49-F238E27FC236}">
                <a16:creationId xmlns:a16="http://schemas.microsoft.com/office/drawing/2014/main" id="{17D19F4D-C6E9-4C59-B4D6-881B2335D73A}"/>
              </a:ext>
            </a:extLst>
          </p:cNvPr>
          <p:cNvSpPr>
            <a:spLocks noGrp="1"/>
          </p:cNvSpPr>
          <p:nvPr>
            <p:ph idx="1"/>
          </p:nvPr>
        </p:nvSpPr>
        <p:spPr/>
        <p:txBody>
          <a:bodyPr>
            <a:normAutofit/>
          </a:bodyPr>
          <a:lstStyle/>
          <a:p>
            <a:r>
              <a:rPr lang="en-US" sz="2400" dirty="0"/>
              <a:t>Attendees are in listen only mode. </a:t>
            </a:r>
          </a:p>
          <a:p>
            <a:r>
              <a:rPr lang="en-US" sz="2400" dirty="0"/>
              <a:t>Questions? Please use the </a:t>
            </a:r>
            <a:r>
              <a:rPr lang="en-US" sz="2400" dirty="0" err="1"/>
              <a:t>Gotowebinar</a:t>
            </a:r>
            <a:r>
              <a:rPr lang="en-US" sz="2400" dirty="0"/>
              <a:t> questions feature in the upper right and we will do our best to respond.</a:t>
            </a:r>
          </a:p>
          <a:p>
            <a:r>
              <a:rPr lang="en-US" sz="2400" dirty="0"/>
              <a:t>For panelist questions after the webinar: </a:t>
            </a:r>
          </a:p>
          <a:p>
            <a:pPr lvl="1"/>
            <a:r>
              <a:rPr lang="en-US" sz="1800" dirty="0"/>
              <a:t>Bill Wilson- </a:t>
            </a:r>
            <a:r>
              <a:rPr lang="en-US" sz="1800" u="sng" dirty="0">
                <a:hlinkClick r:id="rId2"/>
              </a:rPr>
              <a:t>Bill@InsuranceCommentary.com</a:t>
            </a:r>
            <a:endParaRPr lang="en-US" sz="1800" dirty="0"/>
          </a:p>
          <a:p>
            <a:pPr lvl="1"/>
            <a:r>
              <a:rPr lang="en-US" sz="1800" dirty="0"/>
              <a:t>Matt Davis- </a:t>
            </a:r>
            <a:r>
              <a:rPr lang="en-US" sz="1800" u="sng" dirty="0">
                <a:hlinkClick r:id="rId3"/>
              </a:rPr>
              <a:t>Matthew_Davis@swissre.com</a:t>
            </a:r>
            <a:endParaRPr lang="en-US" sz="1800" dirty="0"/>
          </a:p>
          <a:p>
            <a:pPr lvl="1"/>
            <a:r>
              <a:rPr lang="en-US" sz="1800" dirty="0"/>
              <a:t>Tim Flanagan- </a:t>
            </a:r>
            <a:r>
              <a:rPr lang="en-US" sz="1800" u="sng" dirty="0">
                <a:hlinkClick r:id="rId4"/>
              </a:rPr>
              <a:t>Timothy.Flanagan@rlicorp.com</a:t>
            </a:r>
            <a:endParaRPr lang="en-US" sz="1800" u="sng" dirty="0"/>
          </a:p>
          <a:p>
            <a:pPr lvl="1"/>
            <a:r>
              <a:rPr lang="en-US" sz="1800" dirty="0"/>
              <a:t>Jim Hanley-  </a:t>
            </a:r>
            <a:r>
              <a:rPr lang="en-US" sz="1800" u="sng" dirty="0">
                <a:solidFill>
                  <a:srgbClr val="0033CC"/>
                </a:solidFill>
              </a:rPr>
              <a:t>jim.Hanley@iiaba.net</a:t>
            </a:r>
          </a:p>
          <a:p>
            <a:r>
              <a:rPr lang="en-US" sz="2400" dirty="0"/>
              <a:t>No CE or loss control credit for listening to today’s discussion.</a:t>
            </a:r>
          </a:p>
          <a:p>
            <a:r>
              <a:rPr lang="en-US" sz="2400" dirty="0"/>
              <a:t>The slides and audio will be available on E&amp;O Happens soon.</a:t>
            </a:r>
          </a:p>
          <a:p>
            <a:pPr marL="0" indent="0">
              <a:buNone/>
            </a:pPr>
            <a:endParaRPr lang="en-US" sz="2400" b="1" dirty="0"/>
          </a:p>
          <a:p>
            <a:endParaRPr lang="en-US" b="1" dirty="0"/>
          </a:p>
        </p:txBody>
      </p:sp>
    </p:spTree>
    <p:extLst>
      <p:ext uri="{BB962C8B-B14F-4D97-AF65-F5344CB8AC3E}">
        <p14:creationId xmlns:p14="http://schemas.microsoft.com/office/powerpoint/2010/main" val="123770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RLI - Excess UM/UIM (cont’d)</a:t>
            </a:r>
          </a:p>
        </p:txBody>
      </p:sp>
      <p:sp>
        <p:nvSpPr>
          <p:cNvPr id="3" name="Content Placeholder 2"/>
          <p:cNvSpPr>
            <a:spLocks noGrp="1"/>
          </p:cNvSpPr>
          <p:nvPr>
            <p:ph idx="1"/>
          </p:nvPr>
        </p:nvSpPr>
        <p:spPr/>
        <p:txBody>
          <a:bodyPr/>
          <a:lstStyle/>
          <a:p>
            <a:r>
              <a:rPr lang="en-US" dirty="0"/>
              <a:t>Coverage is excess over the underlying UM/UIM coverage. </a:t>
            </a:r>
          </a:p>
          <a:p>
            <a:r>
              <a:rPr lang="en-US" dirty="0"/>
              <a:t>Must maintain underlying UM/UIM limits of at least the agreed upon underlying auto liability limits, or coverage would be excluded.</a:t>
            </a:r>
          </a:p>
          <a:p>
            <a:r>
              <a:rPr lang="en-US" dirty="0"/>
              <a:t>Does not cover property damage</a:t>
            </a:r>
          </a:p>
          <a:p>
            <a:endParaRPr lang="en-US" dirty="0"/>
          </a:p>
          <a:p>
            <a:endParaRPr lang="en-US" dirty="0"/>
          </a:p>
        </p:txBody>
      </p:sp>
    </p:spTree>
    <p:extLst>
      <p:ext uri="{BB962C8B-B14F-4D97-AF65-F5344CB8AC3E}">
        <p14:creationId xmlns:p14="http://schemas.microsoft.com/office/powerpoint/2010/main" val="930801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to Offer</a:t>
            </a:r>
          </a:p>
        </p:txBody>
      </p:sp>
      <p:sp>
        <p:nvSpPr>
          <p:cNvPr id="3" name="Content Placeholder 2"/>
          <p:cNvSpPr>
            <a:spLocks noGrp="1"/>
          </p:cNvSpPr>
          <p:nvPr>
            <p:ph idx="1"/>
          </p:nvPr>
        </p:nvSpPr>
        <p:spPr/>
        <p:txBody>
          <a:bodyPr/>
          <a:lstStyle/>
          <a:p>
            <a:r>
              <a:rPr lang="en-US" dirty="0"/>
              <a:t>Important coverage for insured to round out their insurance portfolio</a:t>
            </a:r>
          </a:p>
          <a:p>
            <a:r>
              <a:rPr lang="en-US" dirty="0"/>
              <a:t># of Uninsured/Underinsured drivers are increasing</a:t>
            </a:r>
          </a:p>
          <a:p>
            <a:r>
              <a:rPr lang="en-US" dirty="0"/>
              <a:t>Avoid a ‘failure to offer’ E&amp;O claim</a:t>
            </a:r>
          </a:p>
          <a:p>
            <a:pPr marL="0" indent="0">
              <a:buNone/>
            </a:pPr>
            <a:endParaRPr lang="en-US" dirty="0"/>
          </a:p>
        </p:txBody>
      </p:sp>
    </p:spTree>
    <p:extLst>
      <p:ext uri="{BB962C8B-B14F-4D97-AF65-F5344CB8AC3E}">
        <p14:creationId xmlns:p14="http://schemas.microsoft.com/office/powerpoint/2010/main" val="55946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to Purchase</a:t>
            </a:r>
          </a:p>
        </p:txBody>
      </p:sp>
      <p:sp>
        <p:nvSpPr>
          <p:cNvPr id="3" name="Content Placeholder 2"/>
          <p:cNvSpPr>
            <a:spLocks noGrp="1"/>
          </p:cNvSpPr>
          <p:nvPr>
            <p:ph idx="1"/>
          </p:nvPr>
        </p:nvSpPr>
        <p:spPr/>
        <p:txBody>
          <a:bodyPr>
            <a:normAutofit fontScale="92500" lnSpcReduction="20000"/>
          </a:bodyPr>
          <a:lstStyle/>
          <a:p>
            <a:r>
              <a:rPr lang="en-US" dirty="0"/>
              <a:t>If you are willing to pay money for liability insurance (protection for injury to someone else) wouldn’t you want to provide yourself the same assurances? </a:t>
            </a:r>
          </a:p>
          <a:p>
            <a:r>
              <a:rPr lang="en-US" dirty="0"/>
              <a:t>Gives piece of mind when there is uncertainty as to whether other drivers are carrying adequate liability insurance</a:t>
            </a:r>
          </a:p>
          <a:p>
            <a:r>
              <a:rPr lang="en-US" dirty="0"/>
              <a:t>Watch the amount of advertisements in your area for insurance companies selling state minimum limits. </a:t>
            </a:r>
          </a:p>
          <a:p>
            <a:r>
              <a:rPr lang="en-US" dirty="0"/>
              <a:t>Increase in the cost of medical care</a:t>
            </a:r>
          </a:p>
        </p:txBody>
      </p:sp>
    </p:spTree>
    <p:extLst>
      <p:ext uri="{BB962C8B-B14F-4D97-AF65-F5344CB8AC3E}">
        <p14:creationId xmlns:p14="http://schemas.microsoft.com/office/powerpoint/2010/main" val="15119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 and Links</a:t>
            </a:r>
          </a:p>
        </p:txBody>
      </p:sp>
      <p:sp>
        <p:nvSpPr>
          <p:cNvPr id="3" name="Content Placeholder 2"/>
          <p:cNvSpPr>
            <a:spLocks noGrp="1"/>
          </p:cNvSpPr>
          <p:nvPr>
            <p:ph idx="1"/>
          </p:nvPr>
        </p:nvSpPr>
        <p:spPr/>
        <p:txBody>
          <a:bodyPr>
            <a:normAutofit fontScale="85000" lnSpcReduction="20000"/>
          </a:bodyPr>
          <a:lstStyle/>
          <a:p>
            <a:r>
              <a:rPr lang="en-US" dirty="0"/>
              <a:t>RLI – Excess UM/UIM Video</a:t>
            </a:r>
          </a:p>
          <a:p>
            <a:r>
              <a:rPr lang="en-US" dirty="0"/>
              <a:t> </a:t>
            </a:r>
            <a:r>
              <a:rPr lang="en-US" u="sng" dirty="0">
                <a:hlinkClick r:id="rId2"/>
              </a:rPr>
              <a:t>https://www.youtube.com/watch?v=TqbmJLdqQNk</a:t>
            </a:r>
            <a:endParaRPr lang="en-US" u="sng" dirty="0"/>
          </a:p>
          <a:p>
            <a:r>
              <a:rPr lang="en-US" dirty="0"/>
              <a:t>Other General RLI marketing material and tools can be found at </a:t>
            </a:r>
            <a:r>
              <a:rPr lang="en-US" u="sng" dirty="0">
                <a:hlinkClick r:id="rId3"/>
              </a:rPr>
              <a:t>www.iiaba.net/rli</a:t>
            </a:r>
            <a:endParaRPr lang="en-US" u="sng" dirty="0"/>
          </a:p>
          <a:p>
            <a:r>
              <a:rPr lang="en-US" dirty="0"/>
              <a:t>Personal Umbrella available through your State Association - </a:t>
            </a:r>
            <a:r>
              <a:rPr lang="en-US" dirty="0">
                <a:hlinkClick r:id="rId4"/>
              </a:rPr>
              <a:t>https://www.independentagent.com/Products/Insurance/Umbrella/SiteAssets/Pages/Your%20State%20Adminstrator/YourStateAdminstrator/back.final.pdf</a:t>
            </a:r>
            <a:endParaRPr lang="en-US" dirty="0"/>
          </a:p>
          <a:p>
            <a:r>
              <a:rPr lang="en-US" dirty="0"/>
              <a:t>Sample Decline Form</a:t>
            </a:r>
          </a:p>
          <a:p>
            <a:r>
              <a:rPr lang="en-US" dirty="0"/>
              <a:t>Sample Marketing Flyer</a:t>
            </a:r>
          </a:p>
          <a:p>
            <a:endParaRPr lang="en-US" u="sng" dirty="0"/>
          </a:p>
          <a:p>
            <a:endParaRPr lang="en-US" u="sng" dirty="0"/>
          </a:p>
          <a:p>
            <a:endParaRPr lang="en-US" u="sng" dirty="0"/>
          </a:p>
          <a:p>
            <a:endParaRPr lang="en-US" dirty="0"/>
          </a:p>
        </p:txBody>
      </p:sp>
    </p:spTree>
    <p:extLst>
      <p:ext uri="{BB962C8B-B14F-4D97-AF65-F5344CB8AC3E}">
        <p14:creationId xmlns:p14="http://schemas.microsoft.com/office/powerpoint/2010/main" val="1698607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0"/>
            <a:ext cx="4562475" cy="5878298"/>
          </a:xfrm>
          <a:prstGeom prst="rect">
            <a:avLst/>
          </a:prstGeom>
        </p:spPr>
      </p:pic>
    </p:spTree>
    <p:extLst>
      <p:ext uri="{BB962C8B-B14F-4D97-AF65-F5344CB8AC3E}">
        <p14:creationId xmlns:p14="http://schemas.microsoft.com/office/powerpoint/2010/main" val="27554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286000" y="0"/>
            <a:ext cx="4641850" cy="6016625"/>
          </a:xfrm>
          <a:prstGeom prst="rect">
            <a:avLst/>
          </a:prstGeom>
        </p:spPr>
      </p:pic>
    </p:spTree>
    <p:extLst>
      <p:ext uri="{BB962C8B-B14F-4D97-AF65-F5344CB8AC3E}">
        <p14:creationId xmlns:p14="http://schemas.microsoft.com/office/powerpoint/2010/main" val="191324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999" y="0"/>
            <a:ext cx="4610911" cy="5943600"/>
          </a:xfrm>
          <a:prstGeom prst="rect">
            <a:avLst/>
          </a:prstGeom>
        </p:spPr>
      </p:pic>
    </p:spTree>
    <p:extLst>
      <p:ext uri="{BB962C8B-B14F-4D97-AF65-F5344CB8AC3E}">
        <p14:creationId xmlns:p14="http://schemas.microsoft.com/office/powerpoint/2010/main" val="3195636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107A-B985-438E-859B-EFFE8E99C521}"/>
              </a:ext>
            </a:extLst>
          </p:cNvPr>
          <p:cNvSpPr>
            <a:spLocks noGrp="1"/>
          </p:cNvSpPr>
          <p:nvPr>
            <p:ph type="title"/>
          </p:nvPr>
        </p:nvSpPr>
        <p:spPr/>
        <p:txBody>
          <a:bodyPr/>
          <a:lstStyle/>
          <a:p>
            <a:r>
              <a:rPr lang="en-US" dirty="0"/>
              <a:t>Related Resources:</a:t>
            </a:r>
          </a:p>
        </p:txBody>
      </p:sp>
      <p:sp>
        <p:nvSpPr>
          <p:cNvPr id="3" name="Content Placeholder 2">
            <a:extLst>
              <a:ext uri="{FF2B5EF4-FFF2-40B4-BE49-F238E27FC236}">
                <a16:creationId xmlns:a16="http://schemas.microsoft.com/office/drawing/2014/main" id="{E2447C07-AF6F-4C48-8306-9F60C0550A66}"/>
              </a:ext>
            </a:extLst>
          </p:cNvPr>
          <p:cNvSpPr>
            <a:spLocks noGrp="1"/>
          </p:cNvSpPr>
          <p:nvPr>
            <p:ph idx="1"/>
          </p:nvPr>
        </p:nvSpPr>
        <p:spPr/>
        <p:txBody>
          <a:bodyPr>
            <a:normAutofit/>
          </a:bodyPr>
          <a:lstStyle/>
          <a:p>
            <a:pPr marL="0" indent="0">
              <a:buNone/>
            </a:pPr>
            <a:r>
              <a:rPr lang="en-US" sz="2200" dirty="0"/>
              <a:t>1</a:t>
            </a:r>
            <a:r>
              <a:rPr lang="en-US" sz="2800" dirty="0"/>
              <a:t>. </a:t>
            </a:r>
            <a:r>
              <a:rPr lang="en-US" sz="2800" b="1" dirty="0"/>
              <a:t>UM/UIM Coverage: Headaches and Opportunities</a:t>
            </a:r>
            <a:r>
              <a:rPr lang="en-US" sz="2800" dirty="0"/>
              <a:t>- Crystal Ivy</a:t>
            </a:r>
          </a:p>
          <a:p>
            <a:pPr marL="0" indent="0">
              <a:buNone/>
            </a:pPr>
            <a:r>
              <a:rPr lang="en-US" sz="2800" dirty="0"/>
              <a:t>2. </a:t>
            </a:r>
            <a:r>
              <a:rPr lang="en-US" sz="2800" b="1" dirty="0"/>
              <a:t>Why You Need to Offer Excess UM/UIM to Every Client</a:t>
            </a:r>
            <a:r>
              <a:rPr lang="en-US" sz="2800" dirty="0"/>
              <a:t>- April Shrewsbury</a:t>
            </a:r>
          </a:p>
          <a:p>
            <a:pPr marL="0" indent="0">
              <a:buNone/>
            </a:pPr>
            <a:r>
              <a:rPr lang="en-US" sz="2800" dirty="0"/>
              <a:t>3.</a:t>
            </a:r>
            <a:r>
              <a:rPr lang="en-US" sz="2800" b="1" dirty="0"/>
              <a:t> UM/UIM: It’s Not Just Alphabet Soup- </a:t>
            </a:r>
            <a:r>
              <a:rPr lang="en-US" sz="2800" dirty="0"/>
              <a:t>Nicole Yarborough</a:t>
            </a:r>
          </a:p>
          <a:p>
            <a:pPr marL="0" indent="0">
              <a:buNone/>
            </a:pPr>
            <a:r>
              <a:rPr lang="en-US" sz="2800" dirty="0"/>
              <a:t>4. </a:t>
            </a:r>
            <a:r>
              <a:rPr lang="en-US" sz="2800" b="1" dirty="0"/>
              <a:t>"A Rejection Form, a rejection form, My Kingdom for a rejection form!" - </a:t>
            </a:r>
            <a:r>
              <a:rPr lang="en-US" sz="2800" dirty="0"/>
              <a:t>Richard Lund</a:t>
            </a:r>
          </a:p>
          <a:p>
            <a:pPr marL="0" indent="0">
              <a:buNone/>
            </a:pPr>
            <a:endParaRPr lang="en-US" dirty="0"/>
          </a:p>
        </p:txBody>
      </p:sp>
    </p:spTree>
    <p:extLst>
      <p:ext uri="{BB962C8B-B14F-4D97-AF65-F5344CB8AC3E}">
        <p14:creationId xmlns:p14="http://schemas.microsoft.com/office/powerpoint/2010/main" val="2252355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107A-B985-438E-859B-EFFE8E99C521}"/>
              </a:ext>
            </a:extLst>
          </p:cNvPr>
          <p:cNvSpPr>
            <a:spLocks noGrp="1"/>
          </p:cNvSpPr>
          <p:nvPr>
            <p:ph type="title"/>
          </p:nvPr>
        </p:nvSpPr>
        <p:spPr/>
        <p:txBody>
          <a:bodyPr/>
          <a:lstStyle/>
          <a:p>
            <a:r>
              <a:rPr lang="en-US" dirty="0"/>
              <a:t>Panelist Contact Information:</a:t>
            </a:r>
          </a:p>
        </p:txBody>
      </p:sp>
      <p:sp>
        <p:nvSpPr>
          <p:cNvPr id="3" name="Content Placeholder 2">
            <a:extLst>
              <a:ext uri="{FF2B5EF4-FFF2-40B4-BE49-F238E27FC236}">
                <a16:creationId xmlns:a16="http://schemas.microsoft.com/office/drawing/2014/main" id="{E2447C07-AF6F-4C48-8306-9F60C0550A66}"/>
              </a:ext>
            </a:extLst>
          </p:cNvPr>
          <p:cNvSpPr>
            <a:spLocks noGrp="1"/>
          </p:cNvSpPr>
          <p:nvPr>
            <p:ph idx="1"/>
          </p:nvPr>
        </p:nvSpPr>
        <p:spPr/>
        <p:txBody>
          <a:bodyPr/>
          <a:lstStyle/>
          <a:p>
            <a:r>
              <a:rPr lang="en-US" dirty="0"/>
              <a:t>Bill Wilson- </a:t>
            </a:r>
            <a:r>
              <a:rPr lang="en-US" u="sng" dirty="0">
                <a:hlinkClick r:id="rId2"/>
              </a:rPr>
              <a:t>Bill@InsuranceCommentary.com</a:t>
            </a:r>
            <a:endParaRPr lang="en-US" dirty="0"/>
          </a:p>
          <a:p>
            <a:r>
              <a:rPr lang="en-US" dirty="0"/>
              <a:t>Matt Davis- </a:t>
            </a:r>
            <a:r>
              <a:rPr lang="en-US" u="sng" dirty="0">
                <a:hlinkClick r:id="rId3"/>
              </a:rPr>
              <a:t>Matthew_Davis@swissre.com</a:t>
            </a:r>
            <a:endParaRPr lang="en-US" dirty="0"/>
          </a:p>
          <a:p>
            <a:r>
              <a:rPr lang="en-US" dirty="0"/>
              <a:t>Tim Flanagan- </a:t>
            </a:r>
            <a:r>
              <a:rPr lang="en-US" u="sng" dirty="0">
                <a:hlinkClick r:id="rId4"/>
              </a:rPr>
              <a:t>Timothy.Flanagan@rlicorp.com</a:t>
            </a:r>
            <a:endParaRPr lang="en-US" u="sng" dirty="0"/>
          </a:p>
          <a:p>
            <a:r>
              <a:rPr lang="en-US" dirty="0"/>
              <a:t>Jim Hanley-  </a:t>
            </a:r>
            <a:r>
              <a:rPr lang="en-US" u="sng" dirty="0">
                <a:solidFill>
                  <a:srgbClr val="0033CC"/>
                </a:solidFill>
              </a:rPr>
              <a:t>jim.Hanley@iiaba.net</a:t>
            </a:r>
          </a:p>
          <a:p>
            <a:endParaRPr lang="en-US" dirty="0"/>
          </a:p>
          <a:p>
            <a:endParaRPr lang="en-US" dirty="0"/>
          </a:p>
        </p:txBody>
      </p:sp>
    </p:spTree>
    <p:extLst>
      <p:ext uri="{BB962C8B-B14F-4D97-AF65-F5344CB8AC3E}">
        <p14:creationId xmlns:p14="http://schemas.microsoft.com/office/powerpoint/2010/main" val="935743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C46BD6-342D-479B-BDCE-71D306FEC7C4}"/>
              </a:ext>
            </a:extLst>
          </p:cNvPr>
          <p:cNvSpPr/>
          <p:nvPr/>
        </p:nvSpPr>
        <p:spPr>
          <a:xfrm>
            <a:off x="838200" y="1600200"/>
            <a:ext cx="7391400" cy="1107996"/>
          </a:xfrm>
          <a:prstGeom prst="rect">
            <a:avLst/>
          </a:prstGeom>
        </p:spPr>
        <p:txBody>
          <a:bodyPr wrap="square">
            <a:spAutoFit/>
          </a:bodyPr>
          <a:lstStyle/>
          <a:p>
            <a:pPr algn="ctr"/>
            <a:r>
              <a:rPr lang="en-US" sz="6600" b="1" dirty="0"/>
              <a:t>Thank you!</a:t>
            </a:r>
          </a:p>
        </p:txBody>
      </p:sp>
    </p:spTree>
    <p:extLst>
      <p:ext uri="{BB962C8B-B14F-4D97-AF65-F5344CB8AC3E}">
        <p14:creationId xmlns:p14="http://schemas.microsoft.com/office/powerpoint/2010/main" val="197912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7B56-E09B-4AB5-B196-79630D27A83A}"/>
              </a:ext>
            </a:extLst>
          </p:cNvPr>
          <p:cNvSpPr>
            <a:spLocks noGrp="1"/>
          </p:cNvSpPr>
          <p:nvPr>
            <p:ph type="title"/>
          </p:nvPr>
        </p:nvSpPr>
        <p:spPr/>
        <p:txBody>
          <a:bodyPr/>
          <a:lstStyle/>
          <a:p>
            <a:r>
              <a:rPr lang="en-US" dirty="0"/>
              <a:t>Our Panelists:</a:t>
            </a:r>
          </a:p>
        </p:txBody>
      </p:sp>
      <p:sp>
        <p:nvSpPr>
          <p:cNvPr id="3" name="Content Placeholder 2">
            <a:extLst>
              <a:ext uri="{FF2B5EF4-FFF2-40B4-BE49-F238E27FC236}">
                <a16:creationId xmlns:a16="http://schemas.microsoft.com/office/drawing/2014/main" id="{C4DB30C9-C590-49A8-941C-B8F2FE194FF7}"/>
              </a:ext>
            </a:extLst>
          </p:cNvPr>
          <p:cNvSpPr>
            <a:spLocks noGrp="1"/>
          </p:cNvSpPr>
          <p:nvPr>
            <p:ph idx="1"/>
          </p:nvPr>
        </p:nvSpPr>
        <p:spPr/>
        <p:txBody>
          <a:bodyPr>
            <a:normAutofit fontScale="55000" lnSpcReduction="20000"/>
          </a:bodyPr>
          <a:lstStyle/>
          <a:p>
            <a:r>
              <a:rPr lang="en-US" b="1" dirty="0"/>
              <a:t>Bill Wilson- </a:t>
            </a:r>
            <a:r>
              <a:rPr lang="en-US" dirty="0"/>
              <a:t>Founder &amp; CEO of Insurance Commentary.com.  Bill is the former Associate VP of Education &amp; research and founded the Big “I” Virtual University.  He has served as a trainer and speaker for various organizations and has conducted hundreds of technical seminars, workshops and convention presentations.  He has authored dozens of articles, manuals and industry </a:t>
            </a:r>
            <a:r>
              <a:rPr lang="en-US"/>
              <a:t>trade periodicals. </a:t>
            </a:r>
            <a:r>
              <a:rPr lang="en-US" dirty="0"/>
              <a:t>Bill has his CPCU, ARM, AIM and AAM Insurance designations</a:t>
            </a:r>
          </a:p>
          <a:p>
            <a:endParaRPr lang="en-US" b="1" dirty="0"/>
          </a:p>
          <a:p>
            <a:r>
              <a:rPr lang="en-US" b="1" dirty="0"/>
              <a:t>Matt Davis- </a:t>
            </a:r>
            <a:r>
              <a:rPr lang="en-US" dirty="0"/>
              <a:t>Matthew R. Davis is a Vice President and Claims Manager at Swiss Re Corporate Solutions in Overland Park, Kansas, with 26 years of experience working in and for the insurance industry.  He joined Swiss Re in 2004, where he has focused his attention on professional liability claims involving both insurance agents and lawyers throughout the United States and Canada. </a:t>
            </a:r>
          </a:p>
          <a:p>
            <a:pPr marL="0" indent="0">
              <a:buNone/>
            </a:pPr>
            <a:endParaRPr lang="en-US" b="1" dirty="0"/>
          </a:p>
          <a:p>
            <a:r>
              <a:rPr lang="en-US" b="1" dirty="0"/>
              <a:t>Tim Flanagan-</a:t>
            </a:r>
            <a:r>
              <a:rPr lang="en-US" dirty="0"/>
              <a:t>Tim Flanagan is an underwriting supervisor for RLI in the Specialty Personal Lines department. He has been with RLI working with the Personal Umbrella Program for 10 years, and working with the National IIABA as well as individual IIABA state associations for the past 8.  Tim also has a CPCU, </a:t>
            </a:r>
            <a:r>
              <a:rPr lang="en-US" dirty="0" err="1"/>
              <a:t>ARe</a:t>
            </a:r>
            <a:r>
              <a:rPr lang="en-US" dirty="0"/>
              <a:t> and AINS insurance designations. </a:t>
            </a:r>
          </a:p>
          <a:p>
            <a:endParaRPr lang="en-US" sz="2800" dirty="0"/>
          </a:p>
          <a:p>
            <a:endParaRPr lang="en-US" b="1" dirty="0"/>
          </a:p>
          <a:p>
            <a:endParaRPr lang="en-US" dirty="0"/>
          </a:p>
        </p:txBody>
      </p:sp>
    </p:spTree>
    <p:extLst>
      <p:ext uri="{BB962C8B-B14F-4D97-AF65-F5344CB8AC3E}">
        <p14:creationId xmlns:p14="http://schemas.microsoft.com/office/powerpoint/2010/main" val="32374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D57D9E-C59A-4DAE-9377-133F0A5BD1AD}"/>
              </a:ext>
            </a:extLst>
          </p:cNvPr>
          <p:cNvSpPr/>
          <p:nvPr/>
        </p:nvSpPr>
        <p:spPr>
          <a:xfrm>
            <a:off x="990600" y="2590800"/>
            <a:ext cx="7391400" cy="1754326"/>
          </a:xfrm>
          <a:prstGeom prst="rect">
            <a:avLst/>
          </a:prstGeom>
        </p:spPr>
        <p:txBody>
          <a:bodyPr wrap="square">
            <a:spAutoFit/>
          </a:bodyPr>
          <a:lstStyle/>
          <a:p>
            <a:pPr algn="ctr"/>
            <a:r>
              <a:rPr lang="en-US" sz="3600" b="1" dirty="0"/>
              <a:t>Bill Wilson, CPCU, ARM, AIM, AAM</a:t>
            </a:r>
          </a:p>
          <a:p>
            <a:pPr algn="ctr"/>
            <a:r>
              <a:rPr lang="en-US" sz="3600" b="1" dirty="0"/>
              <a:t>Founder &amp; CEO, Insurancecommentary.com</a:t>
            </a:r>
          </a:p>
        </p:txBody>
      </p:sp>
    </p:spTree>
    <p:extLst>
      <p:ext uri="{BB962C8B-B14F-4D97-AF65-F5344CB8AC3E}">
        <p14:creationId xmlns:p14="http://schemas.microsoft.com/office/powerpoint/2010/main" val="335720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UM/UIM Exposure</a:t>
            </a:r>
          </a:p>
        </p:txBody>
      </p:sp>
      <p:sp>
        <p:nvSpPr>
          <p:cNvPr id="3" name="Content Placeholder 2"/>
          <p:cNvSpPr>
            <a:spLocks noGrp="1"/>
          </p:cNvSpPr>
          <p:nvPr>
            <p:ph idx="1"/>
          </p:nvPr>
        </p:nvSpPr>
        <p:spPr/>
        <p:txBody>
          <a:bodyPr/>
          <a:lstStyle/>
          <a:p>
            <a:r>
              <a:rPr lang="en-US" dirty="0"/>
              <a:t>Percentage of uninsured motorists by state</a:t>
            </a:r>
          </a:p>
          <a:p>
            <a:pPr lvl="1"/>
            <a:r>
              <a:rPr lang="en-US" dirty="0"/>
              <a:t> Best states</a:t>
            </a:r>
          </a:p>
          <a:p>
            <a:pPr lvl="1"/>
            <a:r>
              <a:rPr lang="en-US" dirty="0"/>
              <a:t> Worst states</a:t>
            </a:r>
          </a:p>
          <a:p>
            <a:pPr lvl="1"/>
            <a:r>
              <a:rPr lang="en-US" dirty="0"/>
              <a:t> How accurate is this information?</a:t>
            </a:r>
          </a:p>
          <a:p>
            <a:r>
              <a:rPr lang="en-US" dirty="0"/>
              <a:t>Percentage of </a:t>
            </a:r>
            <a:r>
              <a:rPr lang="en-US" i="1" dirty="0"/>
              <a:t>under</a:t>
            </a:r>
            <a:r>
              <a:rPr lang="en-US" dirty="0"/>
              <a:t>insured motorists</a:t>
            </a:r>
          </a:p>
          <a:p>
            <a:pPr lvl="1"/>
            <a:r>
              <a:rPr lang="en-US" dirty="0"/>
              <a:t> One example</a:t>
            </a:r>
          </a:p>
          <a:p>
            <a:pPr lvl="1"/>
            <a:r>
              <a:rPr lang="en-US" dirty="0"/>
              <a:t> Why this is important, especially to the selection of UM/UIM limits</a:t>
            </a:r>
          </a:p>
        </p:txBody>
      </p:sp>
    </p:spTree>
    <p:extLst>
      <p:ext uri="{BB962C8B-B14F-4D97-AF65-F5344CB8AC3E}">
        <p14:creationId xmlns:p14="http://schemas.microsoft.com/office/powerpoint/2010/main" val="281355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Explaining &amp; Selling UM/UIM</a:t>
            </a:r>
          </a:p>
        </p:txBody>
      </p:sp>
      <p:sp>
        <p:nvSpPr>
          <p:cNvPr id="3" name="Content Placeholder 2"/>
          <p:cNvSpPr>
            <a:spLocks noGrp="1"/>
          </p:cNvSpPr>
          <p:nvPr>
            <p:ph idx="1"/>
          </p:nvPr>
        </p:nvSpPr>
        <p:spPr>
          <a:xfrm>
            <a:off x="457200" y="1600200"/>
            <a:ext cx="8686800" cy="4525963"/>
          </a:xfrm>
        </p:spPr>
        <p:txBody>
          <a:bodyPr>
            <a:normAutofit/>
          </a:bodyPr>
          <a:lstStyle/>
          <a:p>
            <a:r>
              <a:rPr lang="en-US" dirty="0"/>
              <a:t>Explaining UM/UIM to prospects and insureds</a:t>
            </a:r>
          </a:p>
          <a:p>
            <a:pPr lvl="1"/>
            <a:r>
              <a:rPr lang="en-US" dirty="0"/>
              <a:t> New business</a:t>
            </a:r>
          </a:p>
          <a:p>
            <a:pPr lvl="1"/>
            <a:r>
              <a:rPr lang="en-US" dirty="0"/>
              <a:t> Renewal business (beware carrier communications)</a:t>
            </a:r>
          </a:p>
          <a:p>
            <a:pPr lvl="1"/>
            <a:r>
              <a:rPr lang="en-US" dirty="0"/>
              <a:t> Counseling at claim time</a:t>
            </a:r>
          </a:p>
          <a:p>
            <a:r>
              <a:rPr lang="en-US" dirty="0"/>
              <a:t>Selling UM/UIM to prospects and insureds</a:t>
            </a:r>
          </a:p>
          <a:p>
            <a:pPr lvl="1"/>
            <a:r>
              <a:rPr lang="en-US" dirty="0"/>
              <a:t> Why individuals and families need it</a:t>
            </a:r>
          </a:p>
          <a:p>
            <a:pPr lvl="1"/>
            <a:r>
              <a:rPr lang="en-US" dirty="0"/>
              <a:t> Why businesses and other organizations need it</a:t>
            </a:r>
          </a:p>
          <a:p>
            <a:pPr lvl="1"/>
            <a:r>
              <a:rPr lang="en-US" dirty="0"/>
              <a:t> By the numbers…</a:t>
            </a:r>
          </a:p>
        </p:txBody>
      </p:sp>
    </p:spTree>
    <p:extLst>
      <p:ext uri="{BB962C8B-B14F-4D97-AF65-F5344CB8AC3E}">
        <p14:creationId xmlns:p14="http://schemas.microsoft.com/office/powerpoint/2010/main" val="426724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UM/UIM Laws</a:t>
            </a:r>
          </a:p>
        </p:txBody>
      </p:sp>
      <p:sp>
        <p:nvSpPr>
          <p:cNvPr id="3" name="Content Placeholder 2"/>
          <p:cNvSpPr>
            <a:spLocks noGrp="1"/>
          </p:cNvSpPr>
          <p:nvPr>
            <p:ph idx="1"/>
          </p:nvPr>
        </p:nvSpPr>
        <p:spPr>
          <a:xfrm>
            <a:off x="457200" y="1600200"/>
            <a:ext cx="8686800" cy="4525963"/>
          </a:xfrm>
        </p:spPr>
        <p:txBody>
          <a:bodyPr>
            <a:normAutofit/>
          </a:bodyPr>
          <a:lstStyle/>
          <a:p>
            <a:r>
              <a:rPr lang="en-US" dirty="0"/>
              <a:t>States with mandatory UM/UIM laws</a:t>
            </a:r>
          </a:p>
          <a:p>
            <a:r>
              <a:rPr lang="en-US" dirty="0"/>
              <a:t>When must UM/UIM be offered</a:t>
            </a:r>
          </a:p>
          <a:p>
            <a:pPr lvl="1"/>
            <a:r>
              <a:rPr lang="en-US" dirty="0"/>
              <a:t> “Any auto policy” vs.</a:t>
            </a:r>
          </a:p>
          <a:p>
            <a:pPr lvl="1"/>
            <a:r>
              <a:rPr lang="en-US" dirty="0"/>
              <a:t>“Any policy providing auto liability coverage”</a:t>
            </a:r>
          </a:p>
          <a:p>
            <a:pPr lvl="1"/>
            <a:r>
              <a:rPr lang="en-US" dirty="0"/>
              <a:t>Umbrella policies?</a:t>
            </a:r>
          </a:p>
          <a:p>
            <a:pPr lvl="1"/>
            <a:r>
              <a:rPr lang="en-US" dirty="0"/>
              <a:t>BOP or CGL H/NO coverage?</a:t>
            </a:r>
          </a:p>
          <a:p>
            <a:r>
              <a:rPr lang="en-US" dirty="0"/>
              <a:t>Does everyone understand the law?</a:t>
            </a:r>
          </a:p>
          <a:p>
            <a:r>
              <a:rPr lang="en-US" dirty="0"/>
              <a:t>Does everyone stay abreast of case law changes?</a:t>
            </a:r>
          </a:p>
        </p:txBody>
      </p:sp>
    </p:spTree>
    <p:extLst>
      <p:ext uri="{BB962C8B-B14F-4D97-AF65-F5344CB8AC3E}">
        <p14:creationId xmlns:p14="http://schemas.microsoft.com/office/powerpoint/2010/main" val="341355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E&amp;O Caveats </a:t>
            </a:r>
            <a:r>
              <a:rPr lang="en-US" b="0" dirty="0"/>
              <a:t>(Part 1 of 2)</a:t>
            </a:r>
          </a:p>
        </p:txBody>
      </p:sp>
      <p:sp>
        <p:nvSpPr>
          <p:cNvPr id="3" name="Content Placeholder 2"/>
          <p:cNvSpPr>
            <a:spLocks noGrp="1"/>
          </p:cNvSpPr>
          <p:nvPr>
            <p:ph idx="1"/>
          </p:nvPr>
        </p:nvSpPr>
        <p:spPr>
          <a:xfrm>
            <a:off x="457200" y="1600200"/>
            <a:ext cx="8534400" cy="4525963"/>
          </a:xfrm>
        </p:spPr>
        <p:txBody>
          <a:bodyPr>
            <a:normAutofit/>
          </a:bodyPr>
          <a:lstStyle/>
          <a:p>
            <a:r>
              <a:rPr lang="en-US" dirty="0"/>
              <a:t>Agency “minimum limits” procedures</a:t>
            </a:r>
          </a:p>
          <a:p>
            <a:r>
              <a:rPr lang="en-US" dirty="0"/>
              <a:t>Study: 56% of UM/UIM selection/rejection forms likely don’t comply with the law</a:t>
            </a:r>
          </a:p>
          <a:p>
            <a:r>
              <a:rPr lang="en-US" dirty="0"/>
              <a:t>“Standard” UM/UIM forms</a:t>
            </a:r>
          </a:p>
          <a:p>
            <a:pPr lvl="1"/>
            <a:r>
              <a:rPr lang="en-US" dirty="0"/>
              <a:t> Form mandated by DOI?</a:t>
            </a:r>
          </a:p>
          <a:p>
            <a:pPr lvl="1"/>
            <a:r>
              <a:rPr lang="en-US" dirty="0"/>
              <a:t> Proprietary carrier forms?</a:t>
            </a:r>
          </a:p>
          <a:p>
            <a:pPr lvl="1"/>
            <a:r>
              <a:rPr lang="en-US" dirty="0"/>
              <a:t> Other forms</a:t>
            </a:r>
          </a:p>
          <a:p>
            <a:pPr marL="57150" indent="0" algn="r">
              <a:buNone/>
            </a:pPr>
            <a:r>
              <a:rPr lang="en-US" b="1" i="1" dirty="0"/>
              <a:t>(cont’d)</a:t>
            </a:r>
          </a:p>
        </p:txBody>
      </p:sp>
    </p:spTree>
    <p:extLst>
      <p:ext uri="{BB962C8B-B14F-4D97-AF65-F5344CB8AC3E}">
        <p14:creationId xmlns:p14="http://schemas.microsoft.com/office/powerpoint/2010/main" val="413054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E&amp;O Caveats </a:t>
            </a:r>
            <a:r>
              <a:rPr lang="en-US" b="0" dirty="0"/>
              <a:t>(Part 2 of 2)</a:t>
            </a:r>
          </a:p>
        </p:txBody>
      </p:sp>
      <p:sp>
        <p:nvSpPr>
          <p:cNvPr id="3" name="Content Placeholder 2"/>
          <p:cNvSpPr>
            <a:spLocks noGrp="1"/>
          </p:cNvSpPr>
          <p:nvPr>
            <p:ph idx="1"/>
          </p:nvPr>
        </p:nvSpPr>
        <p:spPr>
          <a:xfrm>
            <a:off x="457200" y="1600200"/>
            <a:ext cx="8534400" cy="4525963"/>
          </a:xfrm>
        </p:spPr>
        <p:txBody>
          <a:bodyPr>
            <a:normAutofit/>
          </a:bodyPr>
          <a:lstStyle/>
          <a:p>
            <a:r>
              <a:rPr lang="en-US" dirty="0"/>
              <a:t>Never, EVER sign a declination form</a:t>
            </a:r>
          </a:p>
          <a:p>
            <a:r>
              <a:rPr lang="en-US" dirty="0"/>
              <a:t>Be wary of form highlighting and flagging</a:t>
            </a:r>
          </a:p>
          <a:p>
            <a:r>
              <a:rPr lang="en-US" dirty="0"/>
              <a:t>Have named insured sign and date</a:t>
            </a:r>
          </a:p>
          <a:p>
            <a:r>
              <a:rPr lang="en-US" dirty="0"/>
              <a:t>Show lower UM/UIM limits on form?</a:t>
            </a:r>
          </a:p>
          <a:p>
            <a:r>
              <a:rPr lang="en-US" dirty="0"/>
              <a:t>Record retention (don’t rely on carrier)</a:t>
            </a:r>
          </a:p>
          <a:p>
            <a:r>
              <a:rPr lang="en-US" dirty="0"/>
              <a:t>UM/UIM “stacking”</a:t>
            </a:r>
          </a:p>
        </p:txBody>
      </p:sp>
    </p:spTree>
    <p:extLst>
      <p:ext uri="{BB962C8B-B14F-4D97-AF65-F5344CB8AC3E}">
        <p14:creationId xmlns:p14="http://schemas.microsoft.com/office/powerpoint/2010/main" val="1818825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1549</Words>
  <Application>Microsoft Office PowerPoint</Application>
  <PresentationFormat>On-screen Show (4:3)</PresentationFormat>
  <Paragraphs>163</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Administrative Details</vt:lpstr>
      <vt:lpstr>Our Panelists:</vt:lpstr>
      <vt:lpstr>PowerPoint Presentation</vt:lpstr>
      <vt:lpstr> The UM/UIM Exposure</vt:lpstr>
      <vt:lpstr> Explaining &amp; Selling UM/UIM</vt:lpstr>
      <vt:lpstr> UM/UIM Laws</vt:lpstr>
      <vt:lpstr> E&amp;O Caveats (Part 1 of 2)</vt:lpstr>
      <vt:lpstr> E&amp;O Caveats (Part 2 of 2)</vt:lpstr>
      <vt:lpstr>PowerPoint Presentation</vt:lpstr>
      <vt:lpstr> What Can Possibly Go Wrong?</vt:lpstr>
      <vt:lpstr> E&amp;O Case Study #1</vt:lpstr>
      <vt:lpstr> E&amp;O Case Study #1 (continued)</vt:lpstr>
      <vt:lpstr> E&amp;O Case Study #1 (continued)</vt:lpstr>
      <vt:lpstr> E&amp;O Case Study #2</vt:lpstr>
      <vt:lpstr> E&amp;O Case Study #3</vt:lpstr>
      <vt:lpstr> E&amp;O Takeaways</vt:lpstr>
      <vt:lpstr>PowerPoint Presentation</vt:lpstr>
      <vt:lpstr>RLI - Excess UM/UIM</vt:lpstr>
      <vt:lpstr>RLI - Excess UM/UIM (cont’d)</vt:lpstr>
      <vt:lpstr>Reasons to Offer</vt:lpstr>
      <vt:lpstr>Reasons to Purchase</vt:lpstr>
      <vt:lpstr>Additional Info and Links</vt:lpstr>
      <vt:lpstr>PowerPoint Presentation</vt:lpstr>
      <vt:lpstr>PowerPoint Presentation</vt:lpstr>
      <vt:lpstr>PowerPoint Presentation</vt:lpstr>
      <vt:lpstr>Related Resources:</vt:lpstr>
      <vt:lpstr>Panelist Contact Information:</vt:lpstr>
      <vt:lpstr>PowerPoint Presentation</vt:lpstr>
    </vt:vector>
  </TitlesOfParts>
  <Company>IIABA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Elif Wisecup</dc:creator>
  <cp:lastModifiedBy>Jim Hanley</cp:lastModifiedBy>
  <cp:revision>79</cp:revision>
  <dcterms:created xsi:type="dcterms:W3CDTF">2014-09-11T14:50:25Z</dcterms:created>
  <dcterms:modified xsi:type="dcterms:W3CDTF">2018-02-21T17:53:08Z</dcterms:modified>
</cp:coreProperties>
</file>