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78"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7" r:id="rId20"/>
    <p:sldId id="280"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33B4D6-EDB0-4E15-AC96-232C5C7ACDF6}"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30390148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33B4D6-EDB0-4E15-AC96-232C5C7ACDF6}"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4266605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33B4D6-EDB0-4E15-AC96-232C5C7ACDF6}"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362288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33B4D6-EDB0-4E15-AC96-232C5C7ACDF6}"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15702245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33B4D6-EDB0-4E15-AC96-232C5C7ACDF6}" type="datetimeFigureOut">
              <a:rPr lang="en-US" smtClean="0"/>
              <a:t>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18307225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33B4D6-EDB0-4E15-AC96-232C5C7ACDF6}"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1685475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33B4D6-EDB0-4E15-AC96-232C5C7ACDF6}" type="datetimeFigureOut">
              <a:rPr lang="en-US" smtClean="0"/>
              <a:t>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2446071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33B4D6-EDB0-4E15-AC96-232C5C7ACDF6}" type="datetimeFigureOut">
              <a:rPr lang="en-US" smtClean="0"/>
              <a:t>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220023783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33B4D6-EDB0-4E15-AC96-232C5C7ACDF6}" type="datetimeFigureOut">
              <a:rPr lang="en-US" smtClean="0"/>
              <a:t>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4AA6A9-EE30-48A1-ABF5-60ECC4C0C417}"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37171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3B4D6-EDB0-4E15-AC96-232C5C7ACDF6}"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28135378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33B4D6-EDB0-4E15-AC96-232C5C7ACDF6}" type="datetimeFigureOut">
              <a:rPr lang="en-US" smtClean="0"/>
              <a:t>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4AA6A9-EE30-48A1-ABF5-60ECC4C0C417}" type="slidenum">
              <a:rPr lang="en-US" smtClean="0"/>
              <a:t>‹#›</a:t>
            </a:fld>
            <a:endParaRPr lang="en-US"/>
          </a:p>
        </p:txBody>
      </p:sp>
    </p:spTree>
    <p:extLst>
      <p:ext uri="{BB962C8B-B14F-4D97-AF65-F5344CB8AC3E}">
        <p14:creationId xmlns:p14="http://schemas.microsoft.com/office/powerpoint/2010/main" val="183610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3B4D6-EDB0-4E15-AC96-232C5C7ACDF6}" type="datetimeFigureOut">
              <a:rPr lang="en-US" smtClean="0"/>
              <a:t>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AA6A9-EE30-48A1-ABF5-60ECC4C0C417}"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71801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79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362200"/>
            <a:ext cx="7239000" cy="1138773"/>
          </a:xfrm>
          <a:prstGeom prst="rect">
            <a:avLst/>
          </a:prstGeom>
          <a:noFill/>
        </p:spPr>
        <p:txBody>
          <a:bodyPr wrap="square" rtlCol="0">
            <a:spAutoFit/>
          </a:bodyPr>
          <a:lstStyle/>
          <a:p>
            <a:pPr algn="ctr"/>
            <a:r>
              <a:rPr lang="en-US" sz="5000" b="1" dirty="0" smtClean="0"/>
              <a:t>Claims Viewpoint                </a:t>
            </a:r>
            <a:r>
              <a:rPr lang="en-US" b="1" dirty="0" smtClean="0"/>
              <a:t>by Ellen McCarthy</a:t>
            </a:r>
            <a:endParaRPr lang="en-US" b="1" dirty="0"/>
          </a:p>
        </p:txBody>
      </p:sp>
    </p:spTree>
    <p:extLst>
      <p:ext uri="{BB962C8B-B14F-4D97-AF65-F5344CB8AC3E}">
        <p14:creationId xmlns:p14="http://schemas.microsoft.com/office/powerpoint/2010/main" val="92581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concern?</a:t>
            </a:r>
            <a:endParaRPr lang="en-US" dirty="0"/>
          </a:p>
        </p:txBody>
      </p:sp>
      <p:sp>
        <p:nvSpPr>
          <p:cNvPr id="3" name="Content Placeholder 2"/>
          <p:cNvSpPr>
            <a:spLocks noGrp="1"/>
          </p:cNvSpPr>
          <p:nvPr>
            <p:ph idx="1"/>
          </p:nvPr>
        </p:nvSpPr>
        <p:spPr/>
        <p:txBody>
          <a:bodyPr>
            <a:normAutofit/>
          </a:bodyPr>
          <a:lstStyle/>
          <a:p>
            <a:r>
              <a:rPr lang="en-US" sz="2400" dirty="0" smtClean="0"/>
              <a:t>Claimants will assert website language creates a special relationship</a:t>
            </a:r>
          </a:p>
          <a:p>
            <a:r>
              <a:rPr lang="en-US" sz="2400" dirty="0" smtClean="0"/>
              <a:t>If </a:t>
            </a:r>
            <a:r>
              <a:rPr lang="en-US" sz="2400" dirty="0"/>
              <a:t>a special relationship between an agent and customer is found, the agent may have an affirmative duty to advise about types and limits of available coverage</a:t>
            </a:r>
            <a:r>
              <a:rPr lang="en-US" sz="2400" dirty="0" smtClean="0"/>
              <a:t>.</a:t>
            </a:r>
          </a:p>
          <a:p>
            <a:r>
              <a:rPr lang="en-US" sz="2400" dirty="0" smtClean="0"/>
              <a:t>Claimants will assert they read the website and relied on it.</a:t>
            </a:r>
          </a:p>
          <a:p>
            <a:pPr marL="0" indent="0">
              <a:buNone/>
            </a:pPr>
            <a:endParaRPr lang="en-US" sz="2400" dirty="0"/>
          </a:p>
        </p:txBody>
      </p:sp>
    </p:spTree>
    <p:extLst>
      <p:ext uri="{BB962C8B-B14F-4D97-AF65-F5344CB8AC3E}">
        <p14:creationId xmlns:p14="http://schemas.microsoft.com/office/powerpoint/2010/main" val="2257270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Claims Examples</a:t>
            </a:r>
            <a:endParaRPr lang="en-US" dirty="0"/>
          </a:p>
        </p:txBody>
      </p:sp>
      <p:sp>
        <p:nvSpPr>
          <p:cNvPr id="3" name="Content Placeholder 2"/>
          <p:cNvSpPr>
            <a:spLocks noGrp="1"/>
          </p:cNvSpPr>
          <p:nvPr>
            <p:ph idx="1"/>
          </p:nvPr>
        </p:nvSpPr>
        <p:spPr/>
        <p:txBody>
          <a:bodyPr>
            <a:normAutofit/>
          </a:bodyPr>
          <a:lstStyle/>
          <a:p>
            <a:r>
              <a:rPr lang="en-US" sz="2400" dirty="0"/>
              <a:t>Website language: </a:t>
            </a:r>
            <a:endParaRPr lang="en-US" sz="2400" dirty="0" smtClean="0"/>
          </a:p>
          <a:p>
            <a:pPr lvl="1"/>
            <a:r>
              <a:rPr lang="en-US" sz="2000" dirty="0" smtClean="0"/>
              <a:t>“Our agents </a:t>
            </a:r>
            <a:r>
              <a:rPr lang="en-US" sz="2000" dirty="0"/>
              <a:t>will help you choose the amount of coverage that best fits your individual situation,... our professionals will work hard to insure that you are fully covered for all those risks that most apply to you" and "we'll produce the most complete plan to safeguard your business."</a:t>
            </a:r>
            <a:endParaRPr lang="en-US" sz="2000" dirty="0" smtClean="0"/>
          </a:p>
          <a:p>
            <a:r>
              <a:rPr lang="en-US" sz="2400" dirty="0"/>
              <a:t>Mission statements: </a:t>
            </a:r>
            <a:endParaRPr lang="en-US" sz="2400" dirty="0" smtClean="0"/>
          </a:p>
          <a:p>
            <a:pPr lvl="1"/>
            <a:r>
              <a:rPr lang="en-US" sz="2000" dirty="0" smtClean="0"/>
              <a:t>"</a:t>
            </a:r>
            <a:r>
              <a:rPr lang="en-US" sz="2000" dirty="0"/>
              <a:t>We will obtain coverage to fully protect the financial stability and assets of our customers."</a:t>
            </a:r>
          </a:p>
        </p:txBody>
      </p:sp>
    </p:spTree>
    <p:extLst>
      <p:ext uri="{BB962C8B-B14F-4D97-AF65-F5344CB8AC3E}">
        <p14:creationId xmlns:p14="http://schemas.microsoft.com/office/powerpoint/2010/main" val="1846829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a:t>
            </a:r>
            <a:endParaRPr lang="en-US" dirty="0"/>
          </a:p>
        </p:txBody>
      </p:sp>
      <p:sp>
        <p:nvSpPr>
          <p:cNvPr id="3" name="Content Placeholder 2"/>
          <p:cNvSpPr>
            <a:spLocks noGrp="1"/>
          </p:cNvSpPr>
          <p:nvPr>
            <p:ph idx="1"/>
          </p:nvPr>
        </p:nvSpPr>
        <p:spPr/>
        <p:txBody>
          <a:bodyPr/>
          <a:lstStyle/>
          <a:p>
            <a:r>
              <a:rPr lang="en-US" sz="2400" dirty="0" smtClean="0"/>
              <a:t>Are </a:t>
            </a:r>
            <a:r>
              <a:rPr lang="en-US" sz="2400" dirty="0"/>
              <a:t>there any representations that may create an unrealistic expectation by a customer? </a:t>
            </a:r>
          </a:p>
          <a:p>
            <a:r>
              <a:rPr lang="en-US" sz="2400" dirty="0" smtClean="0"/>
              <a:t>Are </a:t>
            </a:r>
            <a:r>
              <a:rPr lang="en-US" sz="2400" dirty="0"/>
              <a:t>there promises being made that the agency may not be able to fulfill? </a:t>
            </a:r>
          </a:p>
          <a:p>
            <a:r>
              <a:rPr lang="en-US" sz="2400" dirty="0" smtClean="0"/>
              <a:t>Is </a:t>
            </a:r>
            <a:r>
              <a:rPr lang="en-US" sz="2400" dirty="0"/>
              <a:t>the agency inadvertently creating a heightened standard of care through its written commitments?  </a:t>
            </a:r>
          </a:p>
          <a:p>
            <a:r>
              <a:rPr lang="en-US" sz="2400" dirty="0" smtClean="0"/>
              <a:t>Would </a:t>
            </a:r>
            <a:r>
              <a:rPr lang="en-US" sz="2400" dirty="0"/>
              <a:t>you want your website statements to be blown up on a poster board as a trial exhibit? </a:t>
            </a:r>
          </a:p>
          <a:p>
            <a:endParaRPr lang="en-US" sz="2800" dirty="0"/>
          </a:p>
        </p:txBody>
      </p:sp>
    </p:spTree>
    <p:extLst>
      <p:ext uri="{BB962C8B-B14F-4D97-AF65-F5344CB8AC3E}">
        <p14:creationId xmlns:p14="http://schemas.microsoft.com/office/powerpoint/2010/main" val="173568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362200"/>
            <a:ext cx="7239000" cy="1908215"/>
          </a:xfrm>
          <a:prstGeom prst="rect">
            <a:avLst/>
          </a:prstGeom>
          <a:noFill/>
        </p:spPr>
        <p:txBody>
          <a:bodyPr wrap="square" rtlCol="0">
            <a:spAutoFit/>
          </a:bodyPr>
          <a:lstStyle/>
          <a:p>
            <a:pPr algn="ctr"/>
            <a:r>
              <a:rPr lang="en-US" sz="5000" b="1" dirty="0" smtClean="0"/>
              <a:t>Defense Counsel Viewpoint</a:t>
            </a:r>
          </a:p>
          <a:p>
            <a:pPr algn="ctr"/>
            <a:r>
              <a:rPr lang="en-US" b="1" dirty="0" smtClean="0"/>
              <a:t>By Rick Oldenettel</a:t>
            </a:r>
            <a:endParaRPr lang="en-US" b="1" dirty="0"/>
          </a:p>
        </p:txBody>
      </p:sp>
    </p:spTree>
    <p:extLst>
      <p:ext uri="{BB962C8B-B14F-4D97-AF65-F5344CB8AC3E}">
        <p14:creationId xmlns:p14="http://schemas.microsoft.com/office/powerpoint/2010/main" val="405025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Examples</a:t>
            </a:r>
            <a:endParaRPr lang="en-US" dirty="0"/>
          </a:p>
        </p:txBody>
      </p:sp>
      <p:sp>
        <p:nvSpPr>
          <p:cNvPr id="3" name="Content Placeholder 2"/>
          <p:cNvSpPr>
            <a:spLocks noGrp="1"/>
          </p:cNvSpPr>
          <p:nvPr>
            <p:ph idx="1"/>
          </p:nvPr>
        </p:nvSpPr>
        <p:spPr/>
        <p:txBody>
          <a:bodyPr>
            <a:normAutofit/>
          </a:bodyPr>
          <a:lstStyle/>
          <a:p>
            <a:r>
              <a:rPr lang="en-US" sz="2600" dirty="0" smtClean="0"/>
              <a:t>We help you </a:t>
            </a:r>
            <a:r>
              <a:rPr lang="en-US" sz="2600" u="sng" dirty="0" smtClean="0"/>
              <a:t>identify</a:t>
            </a:r>
            <a:r>
              <a:rPr lang="en-US" sz="2600" dirty="0" smtClean="0"/>
              <a:t> value, control, transfer and finance risk, at the lowest possible net cost.”</a:t>
            </a:r>
          </a:p>
          <a:p>
            <a:r>
              <a:rPr lang="en-US" sz="2600" dirty="0" smtClean="0"/>
              <a:t>“We start by taking the time to </a:t>
            </a:r>
            <a:r>
              <a:rPr lang="en-US" sz="2600" u="sng" dirty="0" smtClean="0"/>
              <a:t>learn your business.</a:t>
            </a:r>
            <a:r>
              <a:rPr lang="en-US" sz="2600" dirty="0" smtClean="0"/>
              <a:t>  </a:t>
            </a:r>
            <a:r>
              <a:rPr lang="en-US" sz="2600" dirty="0"/>
              <a:t> </a:t>
            </a:r>
            <a:r>
              <a:rPr lang="en-US" sz="2600" dirty="0" smtClean="0"/>
              <a:t>We ask the right questions, to uncover your unique requirements and individual concerns.  Then we help you to understand your potential for risk, no matter how elusive it may seem.”</a:t>
            </a:r>
          </a:p>
          <a:p>
            <a:r>
              <a:rPr lang="en-US" sz="2600" dirty="0" smtClean="0"/>
              <a:t>“We address your need for a </a:t>
            </a:r>
            <a:r>
              <a:rPr lang="en-US" sz="2600" u="sng" dirty="0" smtClean="0"/>
              <a:t>comprehensive risk management program</a:t>
            </a:r>
            <a:r>
              <a:rPr lang="en-US" sz="2600" dirty="0" smtClean="0"/>
              <a:t> and can reduce your overall cost, increasing your profitability and productivity.”</a:t>
            </a:r>
          </a:p>
          <a:p>
            <a:endParaRPr lang="en-US" sz="2400" dirty="0"/>
          </a:p>
        </p:txBody>
      </p:sp>
    </p:spTree>
    <p:extLst>
      <p:ext uri="{BB962C8B-B14F-4D97-AF65-F5344CB8AC3E}">
        <p14:creationId xmlns:p14="http://schemas.microsoft.com/office/powerpoint/2010/main" val="2333408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Examples Continued</a:t>
            </a:r>
            <a:endParaRPr lang="en-US" dirty="0"/>
          </a:p>
        </p:txBody>
      </p:sp>
      <p:sp>
        <p:nvSpPr>
          <p:cNvPr id="3" name="Content Placeholder 2"/>
          <p:cNvSpPr>
            <a:spLocks noGrp="1"/>
          </p:cNvSpPr>
          <p:nvPr>
            <p:ph idx="1"/>
          </p:nvPr>
        </p:nvSpPr>
        <p:spPr/>
        <p:txBody>
          <a:bodyPr/>
          <a:lstStyle/>
          <a:p>
            <a:r>
              <a:rPr lang="en-US" dirty="0" smtClean="0"/>
              <a:t>“We’ll produce </a:t>
            </a:r>
            <a:r>
              <a:rPr lang="en-US" u="sng" dirty="0" smtClean="0"/>
              <a:t>the most complete plan to safeguard your business</a:t>
            </a:r>
            <a:r>
              <a:rPr lang="en-US" dirty="0" smtClean="0"/>
              <a:t> and help you reduce the frequency, severity and cost of claims.”</a:t>
            </a:r>
          </a:p>
          <a:p>
            <a:r>
              <a:rPr lang="en-US" dirty="0" smtClean="0"/>
              <a:t>“We dig into the insurance specs to make sure you </a:t>
            </a:r>
            <a:r>
              <a:rPr lang="en-US" u="sng" dirty="0" smtClean="0"/>
              <a:t>include all proper coverages</a:t>
            </a:r>
            <a:r>
              <a:rPr lang="en-US" dirty="0" smtClean="0"/>
              <a:t> on every job you bid.”</a:t>
            </a:r>
            <a:endParaRPr lang="en-US" dirty="0"/>
          </a:p>
        </p:txBody>
      </p:sp>
    </p:spTree>
    <p:extLst>
      <p:ext uri="{BB962C8B-B14F-4D97-AF65-F5344CB8AC3E}">
        <p14:creationId xmlns:p14="http://schemas.microsoft.com/office/powerpoint/2010/main" val="2329260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133600"/>
            <a:ext cx="7239000" cy="861774"/>
          </a:xfrm>
          <a:prstGeom prst="rect">
            <a:avLst/>
          </a:prstGeom>
          <a:noFill/>
        </p:spPr>
        <p:txBody>
          <a:bodyPr wrap="square" rtlCol="0">
            <a:spAutoFit/>
          </a:bodyPr>
          <a:lstStyle/>
          <a:p>
            <a:pPr algn="ctr"/>
            <a:r>
              <a:rPr lang="en-US" sz="5000" b="1" dirty="0" smtClean="0"/>
              <a:t>Related Resources:</a:t>
            </a:r>
            <a:endParaRPr lang="en-US" sz="5000" b="1" dirty="0"/>
          </a:p>
        </p:txBody>
      </p:sp>
    </p:spTree>
    <p:extLst>
      <p:ext uri="{BB962C8B-B14F-4D97-AF65-F5344CB8AC3E}">
        <p14:creationId xmlns:p14="http://schemas.microsoft.com/office/powerpoint/2010/main" val="3388362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dirty="0" smtClean="0"/>
              <a:t>Resources</a:t>
            </a:r>
            <a:endParaRPr lang="en-US" dirty="0"/>
          </a:p>
        </p:txBody>
      </p:sp>
      <p:sp>
        <p:nvSpPr>
          <p:cNvPr id="3" name="Content Placeholder 2"/>
          <p:cNvSpPr>
            <a:spLocks noGrp="1"/>
          </p:cNvSpPr>
          <p:nvPr>
            <p:ph idx="1"/>
          </p:nvPr>
        </p:nvSpPr>
        <p:spPr/>
        <p:txBody>
          <a:bodyPr>
            <a:noAutofit/>
          </a:bodyPr>
          <a:lstStyle/>
          <a:p>
            <a:r>
              <a:rPr lang="en-US" sz="2800" dirty="0" smtClean="0"/>
              <a:t>Sample Website Privacy Statement &amp; Disclaimer</a:t>
            </a:r>
          </a:p>
          <a:p>
            <a:r>
              <a:rPr lang="en-US" sz="2800" dirty="0" smtClean="0"/>
              <a:t>Webinar: “Standard of Care”</a:t>
            </a:r>
          </a:p>
          <a:p>
            <a:r>
              <a:rPr lang="en-US" sz="2800" dirty="0"/>
              <a:t>“Do Insurance Agents have a Duty to Advise,” an article, color coded map and </a:t>
            </a:r>
            <a:r>
              <a:rPr lang="en-US" sz="2800" dirty="0" smtClean="0"/>
              <a:t>summary by Myles </a:t>
            </a:r>
            <a:r>
              <a:rPr lang="en-US" sz="2800" dirty="0" err="1" smtClean="0"/>
              <a:t>Hasset</a:t>
            </a:r>
            <a:r>
              <a:rPr lang="en-US" sz="2800" dirty="0" smtClean="0"/>
              <a:t>, </a:t>
            </a:r>
            <a:r>
              <a:rPr lang="en-US" sz="2800" dirty="0" err="1" smtClean="0"/>
              <a:t>Esq</a:t>
            </a:r>
            <a:r>
              <a:rPr lang="en-US" sz="2800" dirty="0" smtClean="0"/>
              <a:t> &amp; Julie Moen, Esq. </a:t>
            </a:r>
            <a:r>
              <a:rPr lang="en-US" sz="2800" dirty="0"/>
              <a:t> </a:t>
            </a:r>
            <a:endParaRPr lang="en-US" sz="2800" dirty="0" smtClean="0"/>
          </a:p>
          <a:p>
            <a:r>
              <a:rPr lang="en-US" sz="2800" dirty="0" smtClean="0"/>
              <a:t>E&amp;O Angle Article- “Above and Beyond: When Web Sites Create Additional Duties” Author: Dawn </a:t>
            </a:r>
            <a:r>
              <a:rPr lang="en-US" sz="2800" dirty="0" err="1" smtClean="0"/>
              <a:t>Goeres</a:t>
            </a:r>
            <a:r>
              <a:rPr lang="en-US" sz="2800" dirty="0" smtClean="0"/>
              <a:t>, JD, CPCU</a:t>
            </a:r>
          </a:p>
          <a:p>
            <a:r>
              <a:rPr lang="en-US" sz="2800" dirty="0"/>
              <a:t>Do’s &amp; Don’ts Flyer</a:t>
            </a:r>
          </a:p>
          <a:p>
            <a:endParaRPr lang="en-US" dirty="0"/>
          </a:p>
        </p:txBody>
      </p:sp>
    </p:spTree>
    <p:extLst>
      <p:ext uri="{BB962C8B-B14F-4D97-AF65-F5344CB8AC3E}">
        <p14:creationId xmlns:p14="http://schemas.microsoft.com/office/powerpoint/2010/main" val="14425777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endParaRPr lang="en-US"/>
          </a:p>
        </p:txBody>
      </p:sp>
      <p:pic>
        <p:nvPicPr>
          <p:cNvPr id="9" name="Picture 8"/>
          <p:cNvPicPr>
            <a:picLocks noChangeAspect="1"/>
          </p:cNvPicPr>
          <p:nvPr/>
        </p:nvPicPr>
        <p:blipFill>
          <a:blip r:embed="rId2"/>
          <a:stretch>
            <a:fillRect/>
          </a:stretch>
        </p:blipFill>
        <p:spPr>
          <a:xfrm>
            <a:off x="0" y="0"/>
            <a:ext cx="9143999" cy="5943600"/>
          </a:xfrm>
          <a:prstGeom prst="rect">
            <a:avLst/>
          </a:prstGeom>
          <a:effectLst>
            <a:glow rad="63500">
              <a:schemeClr val="accent1">
                <a:satMod val="175000"/>
                <a:alpha val="40000"/>
              </a:schemeClr>
            </a:glow>
          </a:effectLst>
        </p:spPr>
      </p:pic>
    </p:spTree>
    <p:extLst>
      <p:ext uri="{BB962C8B-B14F-4D97-AF65-F5344CB8AC3E}">
        <p14:creationId xmlns:p14="http://schemas.microsoft.com/office/powerpoint/2010/main" val="3846313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Details</a:t>
            </a:r>
            <a:endParaRPr lang="en-US" dirty="0"/>
          </a:p>
        </p:txBody>
      </p:sp>
      <p:sp>
        <p:nvSpPr>
          <p:cNvPr id="3" name="Content Placeholder 2"/>
          <p:cNvSpPr>
            <a:spLocks noGrp="1"/>
          </p:cNvSpPr>
          <p:nvPr>
            <p:ph idx="1"/>
          </p:nvPr>
        </p:nvSpPr>
        <p:spPr/>
        <p:txBody>
          <a:bodyPr>
            <a:normAutofit/>
          </a:bodyPr>
          <a:lstStyle/>
          <a:p>
            <a:r>
              <a:rPr lang="en-US" sz="2400" dirty="0" smtClean="0"/>
              <a:t>Attendees are in listen only mode. </a:t>
            </a:r>
          </a:p>
          <a:p>
            <a:r>
              <a:rPr lang="en-US" sz="2400" dirty="0" smtClean="0"/>
              <a:t>Questions?</a:t>
            </a:r>
            <a:r>
              <a:rPr lang="en-US" sz="2400" dirty="0"/>
              <a:t> </a:t>
            </a:r>
            <a:r>
              <a:rPr lang="en-US" sz="2400" dirty="0" smtClean="0"/>
              <a:t>Please use the </a:t>
            </a:r>
            <a:r>
              <a:rPr lang="en-US" sz="2400" dirty="0" err="1" smtClean="0"/>
              <a:t>Gotowebinar</a:t>
            </a:r>
            <a:r>
              <a:rPr lang="en-US" sz="2400" dirty="0" smtClean="0"/>
              <a:t> questions feature in the upper </a:t>
            </a:r>
            <a:r>
              <a:rPr lang="en-US" sz="2400" dirty="0"/>
              <a:t>right </a:t>
            </a:r>
            <a:r>
              <a:rPr lang="en-US" sz="2400" dirty="0" smtClean="0"/>
              <a:t>and we will do our best to respond.</a:t>
            </a:r>
          </a:p>
          <a:p>
            <a:r>
              <a:rPr lang="en-US" sz="2400" dirty="0"/>
              <a:t>For panelist questions after the webinar: </a:t>
            </a:r>
          </a:p>
          <a:p>
            <a:pPr lvl="1"/>
            <a:r>
              <a:rPr lang="en-US" sz="1600" dirty="0"/>
              <a:t>Ellen </a:t>
            </a:r>
            <a:r>
              <a:rPr lang="en-US" sz="1600" dirty="0" smtClean="0"/>
              <a:t>McCarthy,</a:t>
            </a:r>
            <a:r>
              <a:rPr lang="en-US" sz="1600" b="1" dirty="0" smtClean="0"/>
              <a:t> </a:t>
            </a:r>
            <a:r>
              <a:rPr lang="en-US" sz="1600" dirty="0">
                <a:latin typeface="+mj-lt"/>
              </a:rPr>
              <a:t>CPCU, R</a:t>
            </a:r>
            <a:r>
              <a:rPr lang="en-US" sz="1600" dirty="0"/>
              <a:t>PLU </a:t>
            </a:r>
            <a:r>
              <a:rPr lang="en-US" sz="1600" dirty="0" smtClean="0"/>
              <a:t>-  ellen_mccarthy@swissre.com</a:t>
            </a:r>
          </a:p>
          <a:p>
            <a:pPr lvl="1"/>
            <a:r>
              <a:rPr lang="en-US" sz="1600" dirty="0" smtClean="0"/>
              <a:t>Angelynn Heavener,</a:t>
            </a:r>
            <a:r>
              <a:rPr lang="en-US" sz="1600" dirty="0"/>
              <a:t> </a:t>
            </a:r>
            <a:r>
              <a:rPr lang="en-US" sz="1600" dirty="0" smtClean="0"/>
              <a:t>CIC,CPIA-  Angelynn.Heavener@yahoo.com</a:t>
            </a:r>
            <a:endParaRPr lang="en-US" sz="1600" dirty="0"/>
          </a:p>
          <a:p>
            <a:pPr lvl="1"/>
            <a:r>
              <a:rPr lang="en-US" sz="1600" dirty="0"/>
              <a:t>Rick Oldenettel- </a:t>
            </a:r>
            <a:r>
              <a:rPr lang="en-US" sz="1600" dirty="0" smtClean="0"/>
              <a:t>roldenettel@Oldenettel.com</a:t>
            </a:r>
            <a:endParaRPr lang="en-US" sz="1600" dirty="0"/>
          </a:p>
          <a:p>
            <a:pPr lvl="1"/>
            <a:r>
              <a:rPr lang="en-US" sz="1600" dirty="0"/>
              <a:t>Annette </a:t>
            </a:r>
            <a:r>
              <a:rPr lang="en-US" sz="1600" dirty="0" smtClean="0"/>
              <a:t>Ardler </a:t>
            </a:r>
            <a:r>
              <a:rPr lang="en-US" sz="1600" dirty="0"/>
              <a:t>CPIW, DAE, AIAM</a:t>
            </a:r>
            <a:r>
              <a:rPr lang="en-US" sz="1600" dirty="0" smtClean="0"/>
              <a:t> </a:t>
            </a:r>
            <a:r>
              <a:rPr lang="en-US" sz="1600" dirty="0"/>
              <a:t>– </a:t>
            </a:r>
            <a:r>
              <a:rPr lang="en-US" sz="1600" dirty="0" smtClean="0"/>
              <a:t>annette_ardler@swissre.com</a:t>
            </a:r>
            <a:endParaRPr lang="en-US" sz="1600" dirty="0"/>
          </a:p>
          <a:p>
            <a:r>
              <a:rPr lang="en-US" sz="2400" dirty="0" smtClean="0"/>
              <a:t>No </a:t>
            </a:r>
            <a:r>
              <a:rPr lang="en-US" sz="2400" dirty="0"/>
              <a:t>CE or loss control credit for listening to today’s discussion</a:t>
            </a:r>
            <a:r>
              <a:rPr lang="en-US" sz="2400" dirty="0" smtClean="0"/>
              <a:t>.</a:t>
            </a:r>
          </a:p>
          <a:p>
            <a:r>
              <a:rPr lang="en-US" sz="2400" dirty="0"/>
              <a:t>The slides and audio will be available on E&amp;O Happens soon.</a:t>
            </a:r>
          </a:p>
          <a:p>
            <a:pPr marL="0" indent="0">
              <a:buNone/>
            </a:pPr>
            <a:endParaRPr lang="en-US" sz="2400" b="1" dirty="0"/>
          </a:p>
          <a:p>
            <a:endParaRPr lang="en-US" sz="2400" dirty="0" smtClean="0"/>
          </a:p>
          <a:p>
            <a:pPr marL="457200" lvl="1" indent="0">
              <a:buNone/>
            </a:pPr>
            <a:endParaRPr lang="en-US" sz="2400" dirty="0" smtClean="0">
              <a:solidFill>
                <a:srgbClr val="0000FF"/>
              </a:solidFill>
            </a:endParaRPr>
          </a:p>
        </p:txBody>
      </p:sp>
    </p:spTree>
    <p:extLst>
      <p:ext uri="{BB962C8B-B14F-4D97-AF65-F5344CB8AC3E}">
        <p14:creationId xmlns:p14="http://schemas.microsoft.com/office/powerpoint/2010/main" val="2819951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US"/>
          </a:p>
        </p:txBody>
      </p:sp>
      <p:pic>
        <p:nvPicPr>
          <p:cNvPr id="10" name="Content Placeholder 9"/>
          <p:cNvPicPr>
            <a:picLocks noGrp="1" noChangeAspect="1"/>
          </p:cNvPicPr>
          <p:nvPr>
            <p:ph idx="1"/>
          </p:nvPr>
        </p:nvPicPr>
        <p:blipFill>
          <a:blip r:embed="rId2"/>
          <a:stretch>
            <a:fillRect/>
          </a:stretch>
        </p:blipFill>
        <p:spPr>
          <a:xfrm>
            <a:off x="0" y="0"/>
            <a:ext cx="9220200" cy="6126163"/>
          </a:xfrm>
          <a:prstGeom prst="rect">
            <a:avLst/>
          </a:prstGeom>
        </p:spPr>
      </p:pic>
    </p:spTree>
    <p:extLst>
      <p:ext uri="{BB962C8B-B14F-4D97-AF65-F5344CB8AC3E}">
        <p14:creationId xmlns:p14="http://schemas.microsoft.com/office/powerpoint/2010/main" val="11578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Panelist Email Addresses:</a:t>
            </a:r>
            <a:endParaRPr lang="en-US" dirty="0"/>
          </a:p>
        </p:txBody>
      </p:sp>
      <p:sp>
        <p:nvSpPr>
          <p:cNvPr id="3" name="Content Placeholder 2"/>
          <p:cNvSpPr>
            <a:spLocks noGrp="1"/>
          </p:cNvSpPr>
          <p:nvPr>
            <p:ph idx="1"/>
          </p:nvPr>
        </p:nvSpPr>
        <p:spPr/>
        <p:txBody>
          <a:bodyPr/>
          <a:lstStyle/>
          <a:p>
            <a:r>
              <a:rPr lang="en-US" sz="2400" dirty="0"/>
              <a:t>For panelist </a:t>
            </a:r>
            <a:r>
              <a:rPr lang="en-US" sz="2400" dirty="0" smtClean="0"/>
              <a:t>questions: </a:t>
            </a:r>
            <a:endParaRPr lang="en-US" sz="2400" dirty="0"/>
          </a:p>
          <a:p>
            <a:pPr lvl="1"/>
            <a:r>
              <a:rPr lang="en-US" sz="2100" dirty="0"/>
              <a:t>Ellen McCarthy,</a:t>
            </a:r>
            <a:r>
              <a:rPr lang="en-US" sz="2100" b="1" dirty="0"/>
              <a:t> </a:t>
            </a:r>
            <a:r>
              <a:rPr lang="en-US" sz="2100" dirty="0"/>
              <a:t>CPCU, RPLU -  ellen_mccarthy@swissre.com</a:t>
            </a:r>
          </a:p>
          <a:p>
            <a:pPr lvl="1"/>
            <a:r>
              <a:rPr lang="en-US" sz="2100" dirty="0"/>
              <a:t>Angelynn Heavener, CIC,CPIA-  Angelynn.Heavener@yahoo.com</a:t>
            </a:r>
          </a:p>
          <a:p>
            <a:pPr lvl="1"/>
            <a:r>
              <a:rPr lang="en-US" sz="2100" dirty="0"/>
              <a:t>Rick Oldenettel- roldenettel@Oldenettel.com</a:t>
            </a:r>
          </a:p>
          <a:p>
            <a:pPr lvl="1"/>
            <a:r>
              <a:rPr lang="en-US" sz="2100" dirty="0"/>
              <a:t>Annette Ardler CPIW, DAE, AIAM – annette_ardler@swissre.com</a:t>
            </a:r>
          </a:p>
          <a:p>
            <a:pPr lvl="1"/>
            <a:endParaRPr lang="en-US" sz="2400" dirty="0">
              <a:solidFill>
                <a:srgbClr val="0000FF"/>
              </a:solidFill>
            </a:endParaRPr>
          </a:p>
          <a:p>
            <a:pPr marL="457200" lvl="1" indent="0">
              <a:buNone/>
            </a:pPr>
            <a:r>
              <a:rPr lang="en-US" sz="1400" dirty="0" smtClean="0"/>
              <a:t>Please cc: jim.hanley@iiaba.net, richard_lund@swissre.com &amp; Annette_Ardler@swissre.com</a:t>
            </a:r>
            <a:endParaRPr lang="en-US" sz="1400" dirty="0"/>
          </a:p>
        </p:txBody>
      </p:sp>
    </p:spTree>
    <p:extLst>
      <p:ext uri="{BB962C8B-B14F-4D97-AF65-F5344CB8AC3E}">
        <p14:creationId xmlns:p14="http://schemas.microsoft.com/office/powerpoint/2010/main" val="2029002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057400"/>
            <a:ext cx="7239000" cy="861774"/>
          </a:xfrm>
          <a:prstGeom prst="rect">
            <a:avLst/>
          </a:prstGeom>
          <a:noFill/>
        </p:spPr>
        <p:txBody>
          <a:bodyPr wrap="square" rtlCol="0">
            <a:spAutoFit/>
          </a:bodyPr>
          <a:lstStyle/>
          <a:p>
            <a:pPr algn="ctr"/>
            <a:r>
              <a:rPr lang="en-US" sz="5000" b="1" dirty="0" smtClean="0"/>
              <a:t>Thank you!</a:t>
            </a:r>
            <a:endParaRPr lang="en-US" sz="5000" b="1" dirty="0"/>
          </a:p>
        </p:txBody>
      </p:sp>
    </p:spTree>
    <p:extLst>
      <p:ext uri="{BB962C8B-B14F-4D97-AF65-F5344CB8AC3E}">
        <p14:creationId xmlns:p14="http://schemas.microsoft.com/office/powerpoint/2010/main" val="463367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Panelists</a:t>
            </a:r>
            <a:endParaRPr lang="en-US" dirty="0"/>
          </a:p>
        </p:txBody>
      </p:sp>
      <p:sp>
        <p:nvSpPr>
          <p:cNvPr id="3" name="Content Placeholder 2"/>
          <p:cNvSpPr>
            <a:spLocks noGrp="1"/>
          </p:cNvSpPr>
          <p:nvPr>
            <p:ph idx="1"/>
          </p:nvPr>
        </p:nvSpPr>
        <p:spPr/>
        <p:txBody>
          <a:bodyPr>
            <a:normAutofit/>
          </a:bodyPr>
          <a:lstStyle/>
          <a:p>
            <a:r>
              <a:rPr lang="en-US" sz="1400" b="1" dirty="0"/>
              <a:t>Ellen </a:t>
            </a:r>
            <a:r>
              <a:rPr lang="en-US" sz="1400" b="1" dirty="0" smtClean="0"/>
              <a:t>McCarthy, J.D,CPCU, RPLU  </a:t>
            </a:r>
            <a:r>
              <a:rPr lang="en-US" sz="1400" dirty="0"/>
              <a:t>is a Vice President and Claims Expert at Swiss Re Corporate </a:t>
            </a:r>
            <a:r>
              <a:rPr lang="en-US" sz="1400" dirty="0" smtClean="0"/>
              <a:t>Solutions. </a:t>
            </a:r>
            <a:r>
              <a:rPr lang="en-US" sz="1400" dirty="0"/>
              <a:t>Ellen  joined  a predecessor of Swiss Re in 1996 as a lawyers professional liability claims specialist and has handled professional advisors claims in a variety of capacities over the past 18 years. She currently adjudicates complex attorney malpractice and insurance agent errors and omissions </a:t>
            </a:r>
            <a:r>
              <a:rPr lang="en-US" sz="1400" dirty="0" smtClean="0"/>
              <a:t>claims. Prior </a:t>
            </a:r>
            <a:r>
              <a:rPr lang="en-US" sz="1400" dirty="0"/>
              <a:t>to joining Swiss Re, Ellen practiced insurance defense in suburban Washington, DC and was a judicial law clerk for the Circuit Court for Montgomery County, Maryland.  Ellen graduated from McDaniel College with a B.A. in English/Writing and earned a J.D. from the University of Baltimore School of Law. She holds CPCU and RPLU certifications</a:t>
            </a:r>
            <a:r>
              <a:rPr lang="en-US" sz="1400" dirty="0" smtClean="0"/>
              <a:t>.</a:t>
            </a:r>
          </a:p>
          <a:p>
            <a:endParaRPr lang="en-US" sz="1400" b="1" dirty="0" smtClean="0"/>
          </a:p>
          <a:p>
            <a:r>
              <a:rPr lang="en-US" sz="1400" b="1" dirty="0"/>
              <a:t>ANGELYNN HEAVENER, CIC, </a:t>
            </a:r>
            <a:r>
              <a:rPr lang="en-US" sz="1400" b="1" dirty="0" smtClean="0"/>
              <a:t>CPIA</a:t>
            </a:r>
            <a:r>
              <a:rPr lang="en-US" sz="1400" b="1" dirty="0"/>
              <a:t> </a:t>
            </a:r>
            <a:r>
              <a:rPr lang="en-US" sz="1400" dirty="0" smtClean="0"/>
              <a:t>began </a:t>
            </a:r>
            <a:r>
              <a:rPr lang="en-US" sz="1400" dirty="0"/>
              <a:t>her insurance career in 1971 joining her family’s agency.  She held numerous positions in the agency consisting of CSR, producer, and eventually agency owner.  In 1993, she sold her agency to join the staff of the Professional Independent Insurance Agents of Illinois.  She began as assistant vice president of Marketing/Instructor and was shortly promoted to vice-president of Education.  She is currently the principal of Insurance Training Plus, Inc., a professional training and consulting firm focused on education and agency operations, that she began in 2002</a:t>
            </a:r>
            <a:r>
              <a:rPr lang="en-US" sz="1400" dirty="0" smtClean="0"/>
              <a:t>.</a:t>
            </a:r>
            <a:r>
              <a:rPr lang="en-US" sz="1400" dirty="0"/>
              <a:t> </a:t>
            </a:r>
            <a:r>
              <a:rPr lang="en-US" sz="1400" dirty="0" smtClean="0"/>
              <a:t>She </a:t>
            </a:r>
            <a:r>
              <a:rPr lang="en-US" sz="1400" dirty="0"/>
              <a:t>also conducts internal Errors and Omissions audits on agencies throughout the country and works with agencies on developing procedures, workflows and sales centers. She also co-authored a book on Errors and Omissions audits and writes articles for various state insurance association magazines.</a:t>
            </a:r>
          </a:p>
          <a:p>
            <a:endParaRPr lang="en-US" sz="1400" dirty="0" smtClean="0"/>
          </a:p>
          <a:p>
            <a:endParaRPr lang="en-US" sz="1400" dirty="0"/>
          </a:p>
          <a:p>
            <a:endParaRPr lang="en-US" sz="1600" dirty="0"/>
          </a:p>
          <a:p>
            <a:endParaRPr lang="en-US" dirty="0"/>
          </a:p>
        </p:txBody>
      </p:sp>
    </p:spTree>
    <p:extLst>
      <p:ext uri="{BB962C8B-B14F-4D97-AF65-F5344CB8AC3E}">
        <p14:creationId xmlns:p14="http://schemas.microsoft.com/office/powerpoint/2010/main" val="3675686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Panelists Continued</a:t>
            </a:r>
            <a:endParaRPr lang="en-US" dirty="0"/>
          </a:p>
        </p:txBody>
      </p:sp>
      <p:sp>
        <p:nvSpPr>
          <p:cNvPr id="3" name="Content Placeholder 2"/>
          <p:cNvSpPr>
            <a:spLocks noGrp="1"/>
          </p:cNvSpPr>
          <p:nvPr>
            <p:ph idx="1"/>
          </p:nvPr>
        </p:nvSpPr>
        <p:spPr/>
        <p:txBody>
          <a:bodyPr>
            <a:normAutofit/>
          </a:bodyPr>
          <a:lstStyle/>
          <a:p>
            <a:r>
              <a:rPr lang="en-US" sz="1400" b="1" dirty="0"/>
              <a:t>Annette "Nettie" Ardler- CPIW, DAE AIAM </a:t>
            </a:r>
            <a:r>
              <a:rPr lang="en-US" sz="1400" dirty="0"/>
              <a:t>is a Vice President, Senior Underwriter. Nettie is responsible for </a:t>
            </a:r>
            <a:r>
              <a:rPr lang="en-US" sz="1400" dirty="0" smtClean="0"/>
              <a:t>the underwriting of 5 states that are part of the Independent </a:t>
            </a:r>
            <a:r>
              <a:rPr lang="en-US" sz="1400" dirty="0"/>
              <a:t>Insurance Agents Errors and Omissions Program for Swiss </a:t>
            </a:r>
            <a:r>
              <a:rPr lang="en-US" sz="1400" dirty="0" smtClean="0"/>
              <a:t>Re. Nettie is also a member of </a:t>
            </a:r>
            <a:r>
              <a:rPr lang="en-US" sz="1400" dirty="0"/>
              <a:t>the E&amp;O Risk Management team for independent insurance agents and a certified CE </a:t>
            </a:r>
            <a:r>
              <a:rPr lang="en-US" sz="1400" dirty="0" smtClean="0"/>
              <a:t>instructor </a:t>
            </a:r>
            <a:r>
              <a:rPr lang="en-US" sz="1400" dirty="0"/>
              <a:t>in Virginia.  Prior to joining Swiss Re, Nettie was an E&amp;O Administrator for the Independent Insurance Agents of Virginia and has experience underwriting medical malpractice, legal malpractice, and miscellaneous professionals E&amp;O.   In addition to earning her bachelors in Paralegal Studies from the University of Richmond, Nettie has earned the Certified Professional Insurance Woman (CPIW), Diversified Advanced Education (DAE) and Associate in Insurance Account Management (AIAM) designations. </a:t>
            </a:r>
          </a:p>
          <a:p>
            <a:endParaRPr lang="en-US" sz="1400" dirty="0" smtClean="0"/>
          </a:p>
          <a:p>
            <a:r>
              <a:rPr lang="en-US" sz="1400" b="1" dirty="0"/>
              <a:t>Rick Oldenettel, </a:t>
            </a:r>
            <a:r>
              <a:rPr lang="en-US" sz="1400" b="1" dirty="0" err="1"/>
              <a:t>Esq</a:t>
            </a:r>
            <a:r>
              <a:rPr lang="en-US" sz="1400" b="1" dirty="0"/>
              <a:t> </a:t>
            </a:r>
            <a:r>
              <a:rPr lang="en-US" sz="1400" dirty="0"/>
              <a:t>is the founder of Oldenettel &amp; Long Law Firm and has 36 plus years of litigation experience. Oldenettel &amp; Long is recognized by A.M. Best Companies </a:t>
            </a:r>
            <a:r>
              <a:rPr lang="en-US" sz="1400" i="1" dirty="0"/>
              <a:t>Best’s Directory of Recommended Insurance Attorney’s.</a:t>
            </a:r>
            <a:r>
              <a:rPr lang="en-US" sz="1400" dirty="0"/>
              <a:t> Mr. Oldenettel received his J. D from South Texas College of Law. He was a member of the Editorial Staff and South Texas Law Review. He is AV® Preeminent™ Peer Review Rated by Martindale-Hubbell. He has been recognized by H Texas Magazine as one of Houston’s Top Lawyers of 2014/2011/2010, Top 100 Professional by H Texas Magazine in 2010, and in 2009 as one of Houston’s Top Lawyers for the People. </a:t>
            </a:r>
            <a:r>
              <a:rPr lang="en-US" sz="1400"/>
              <a:t>He is a frequently invited speaker regarding litigation issues for companies and organizations throughout Texas.</a:t>
            </a:r>
          </a:p>
        </p:txBody>
      </p:sp>
    </p:spTree>
    <p:extLst>
      <p:ext uri="{BB962C8B-B14F-4D97-AF65-F5344CB8AC3E}">
        <p14:creationId xmlns:p14="http://schemas.microsoft.com/office/powerpoint/2010/main" val="4060412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438400"/>
            <a:ext cx="7239000" cy="1138773"/>
          </a:xfrm>
          <a:prstGeom prst="rect">
            <a:avLst/>
          </a:prstGeom>
          <a:noFill/>
        </p:spPr>
        <p:txBody>
          <a:bodyPr wrap="square" rtlCol="0">
            <a:spAutoFit/>
          </a:bodyPr>
          <a:lstStyle/>
          <a:p>
            <a:pPr algn="ctr"/>
            <a:r>
              <a:rPr lang="en-US" sz="5000" b="1" dirty="0" smtClean="0"/>
              <a:t>Underwriter Viewpoint </a:t>
            </a:r>
          </a:p>
          <a:p>
            <a:pPr algn="ctr"/>
            <a:r>
              <a:rPr lang="en-US" b="1" dirty="0" smtClean="0"/>
              <a:t>by Annette Ardler</a:t>
            </a:r>
            <a:endParaRPr lang="en-US" b="1" dirty="0"/>
          </a:p>
        </p:txBody>
      </p:sp>
    </p:spTree>
    <p:extLst>
      <p:ext uri="{BB962C8B-B14F-4D97-AF65-F5344CB8AC3E}">
        <p14:creationId xmlns:p14="http://schemas.microsoft.com/office/powerpoint/2010/main" val="1815656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E&amp;O Underwriter Review</a:t>
            </a:r>
            <a:endParaRPr lang="en-US" dirty="0"/>
          </a:p>
        </p:txBody>
      </p:sp>
      <p:sp>
        <p:nvSpPr>
          <p:cNvPr id="3" name="Content Placeholder 2"/>
          <p:cNvSpPr>
            <a:spLocks noGrp="1"/>
          </p:cNvSpPr>
          <p:nvPr>
            <p:ph idx="1"/>
          </p:nvPr>
        </p:nvSpPr>
        <p:spPr/>
        <p:txBody>
          <a:bodyPr/>
          <a:lstStyle/>
          <a:p>
            <a:r>
              <a:rPr lang="en-US" dirty="0" smtClean="0"/>
              <a:t>Are you collecting information on your website (i.e., quote form, Contact Us page)?</a:t>
            </a:r>
          </a:p>
          <a:p>
            <a:r>
              <a:rPr lang="en-US" dirty="0" smtClean="0"/>
              <a:t>Privacy Statement</a:t>
            </a:r>
          </a:p>
          <a:p>
            <a:r>
              <a:rPr lang="en-US" dirty="0" smtClean="0"/>
              <a:t>Information on website matches E&amp;O application</a:t>
            </a:r>
          </a:p>
          <a:p>
            <a:r>
              <a:rPr lang="en-US" dirty="0" smtClean="0"/>
              <a:t>Language used to describe your services, experience, expertise</a:t>
            </a:r>
            <a:endParaRPr lang="en-US" dirty="0"/>
          </a:p>
        </p:txBody>
      </p:sp>
    </p:spTree>
    <p:extLst>
      <p:ext uri="{BB962C8B-B14F-4D97-AF65-F5344CB8AC3E}">
        <p14:creationId xmlns:p14="http://schemas.microsoft.com/office/powerpoint/2010/main" val="2395411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438400"/>
            <a:ext cx="7239000" cy="1138773"/>
          </a:xfrm>
          <a:prstGeom prst="rect">
            <a:avLst/>
          </a:prstGeom>
          <a:noFill/>
        </p:spPr>
        <p:txBody>
          <a:bodyPr wrap="square" rtlCol="0">
            <a:spAutoFit/>
          </a:bodyPr>
          <a:lstStyle/>
          <a:p>
            <a:pPr algn="ctr"/>
            <a:r>
              <a:rPr lang="en-US" sz="5000" b="1" dirty="0" smtClean="0"/>
              <a:t>Auditor Viewpoint               </a:t>
            </a:r>
            <a:r>
              <a:rPr lang="en-US" b="1" dirty="0" smtClean="0"/>
              <a:t>by Angelynn Heavener</a:t>
            </a:r>
            <a:endParaRPr lang="en-US" b="1" dirty="0"/>
          </a:p>
        </p:txBody>
      </p:sp>
    </p:spTree>
    <p:extLst>
      <p:ext uri="{BB962C8B-B14F-4D97-AF65-F5344CB8AC3E}">
        <p14:creationId xmlns:p14="http://schemas.microsoft.com/office/powerpoint/2010/main" val="101351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Reviewing Your Website</a:t>
            </a:r>
            <a:endParaRPr lang="en-US" dirty="0"/>
          </a:p>
        </p:txBody>
      </p:sp>
      <p:sp>
        <p:nvSpPr>
          <p:cNvPr id="3" name="Content Placeholder 2"/>
          <p:cNvSpPr>
            <a:spLocks noGrp="1"/>
          </p:cNvSpPr>
          <p:nvPr>
            <p:ph idx="1"/>
          </p:nvPr>
        </p:nvSpPr>
        <p:spPr/>
        <p:txBody>
          <a:bodyPr>
            <a:normAutofit/>
          </a:bodyPr>
          <a:lstStyle/>
          <a:p>
            <a:r>
              <a:rPr lang="en-US" dirty="0" smtClean="0"/>
              <a:t>Does it reflect the services offered by the agency?</a:t>
            </a:r>
          </a:p>
          <a:p>
            <a:r>
              <a:rPr lang="en-US" dirty="0" smtClean="0"/>
              <a:t>Is the list of carriers up to date?</a:t>
            </a:r>
          </a:p>
          <a:p>
            <a:r>
              <a:rPr lang="en-US" dirty="0" smtClean="0"/>
              <a:t>Does it have the potential to mislead the client about the services offered by the agency?  </a:t>
            </a:r>
          </a:p>
          <a:p>
            <a:r>
              <a:rPr lang="en-US" dirty="0" smtClean="0"/>
              <a:t>No superlatives – “best agent in town” – “best coverage provided” – “expert” – etc.</a:t>
            </a:r>
          </a:p>
        </p:txBody>
      </p:sp>
    </p:spTree>
    <p:extLst>
      <p:ext uri="{BB962C8B-B14F-4D97-AF65-F5344CB8AC3E}">
        <p14:creationId xmlns:p14="http://schemas.microsoft.com/office/powerpoint/2010/main" val="2133604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Your Website</a:t>
            </a:r>
          </a:p>
        </p:txBody>
      </p:sp>
      <p:sp>
        <p:nvSpPr>
          <p:cNvPr id="3" name="Content Placeholder 2"/>
          <p:cNvSpPr>
            <a:spLocks noGrp="1"/>
          </p:cNvSpPr>
          <p:nvPr>
            <p:ph idx="1"/>
          </p:nvPr>
        </p:nvSpPr>
        <p:spPr/>
        <p:txBody>
          <a:bodyPr/>
          <a:lstStyle/>
          <a:p>
            <a:r>
              <a:rPr lang="en-US" dirty="0"/>
              <a:t>D</a:t>
            </a:r>
            <a:r>
              <a:rPr lang="en-US" dirty="0" smtClean="0"/>
              <a:t>oes </a:t>
            </a:r>
            <a:r>
              <a:rPr lang="en-US" dirty="0"/>
              <a:t>it contain a disclaimer to the effect that coverage cannot be bound without confirmation</a:t>
            </a:r>
            <a:r>
              <a:rPr lang="en-US" dirty="0" smtClean="0"/>
              <a:t>?</a:t>
            </a:r>
          </a:p>
          <a:p>
            <a:r>
              <a:rPr lang="en-US" dirty="0" smtClean="0"/>
              <a:t>Is the website updated </a:t>
            </a:r>
            <a:r>
              <a:rPr lang="en-US" dirty="0"/>
              <a:t>regularly? </a:t>
            </a:r>
            <a:endParaRPr lang="en-US" dirty="0" smtClean="0"/>
          </a:p>
          <a:p>
            <a:r>
              <a:rPr lang="en-US" dirty="0" smtClean="0"/>
              <a:t>The concern is overstating expertise or capabilities of the agency ad creating an </a:t>
            </a:r>
            <a:r>
              <a:rPr lang="en-US" smtClean="0"/>
              <a:t>increased standard of care.</a:t>
            </a:r>
            <a:endParaRPr lang="en-US" dirty="0"/>
          </a:p>
          <a:p>
            <a:endParaRPr lang="en-US" dirty="0"/>
          </a:p>
        </p:txBody>
      </p:sp>
    </p:spTree>
    <p:extLst>
      <p:ext uri="{BB962C8B-B14F-4D97-AF65-F5344CB8AC3E}">
        <p14:creationId xmlns:p14="http://schemas.microsoft.com/office/powerpoint/2010/main" val="343872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TotalTime>
  <Words>1006</Words>
  <Application>Microsoft Office PowerPoint</Application>
  <PresentationFormat>On-screen Show (4:3)</PresentationFormat>
  <Paragraphs>78</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Administrative Details</vt:lpstr>
      <vt:lpstr>Our Panelists</vt:lpstr>
      <vt:lpstr>Our Panelists Continued</vt:lpstr>
      <vt:lpstr>PowerPoint Presentation</vt:lpstr>
      <vt:lpstr>E&amp;O Underwriter Review</vt:lpstr>
      <vt:lpstr>PowerPoint Presentation</vt:lpstr>
      <vt:lpstr>Reviewing Your Website</vt:lpstr>
      <vt:lpstr>Reviewing Your Website</vt:lpstr>
      <vt:lpstr>PowerPoint Presentation</vt:lpstr>
      <vt:lpstr>Why the concern?</vt:lpstr>
      <vt:lpstr>Claims Examples</vt:lpstr>
      <vt:lpstr>Questions to Ask</vt:lpstr>
      <vt:lpstr>PowerPoint Presentation</vt:lpstr>
      <vt:lpstr>Website Examples</vt:lpstr>
      <vt:lpstr>Website Examples Continued</vt:lpstr>
      <vt:lpstr>PowerPoint Presentation</vt:lpstr>
      <vt:lpstr>Resources</vt:lpstr>
      <vt:lpstr>PowerPoint Presentation</vt:lpstr>
      <vt:lpstr>PowerPoint Presentation</vt:lpstr>
      <vt:lpstr>Panelist Email Addresses:</vt:lpstr>
      <vt:lpstr>PowerPoint Presentation</vt:lpstr>
    </vt:vector>
  </TitlesOfParts>
  <Company>IIABA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Elif Wisecup</dc:creator>
  <cp:lastModifiedBy>Jim Hanley</cp:lastModifiedBy>
  <cp:revision>42</cp:revision>
  <dcterms:created xsi:type="dcterms:W3CDTF">2014-09-11T14:50:25Z</dcterms:created>
  <dcterms:modified xsi:type="dcterms:W3CDTF">2016-12-08T18:29:22Z</dcterms:modified>
</cp:coreProperties>
</file>